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mov" ContentType="video/quicktime"/>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82" r:id="rId2"/>
    <p:sldId id="313" r:id="rId3"/>
    <p:sldId id="314" r:id="rId4"/>
    <p:sldId id="290" r:id="rId5"/>
    <p:sldId id="286" r:id="rId6"/>
    <p:sldId id="287" r:id="rId7"/>
    <p:sldId id="289" r:id="rId8"/>
    <p:sldId id="288" r:id="rId9"/>
    <p:sldId id="315" r:id="rId10"/>
    <p:sldId id="316" r:id="rId11"/>
    <p:sldId id="321" r:id="rId12"/>
    <p:sldId id="317" r:id="rId13"/>
    <p:sldId id="322" r:id="rId14"/>
    <p:sldId id="318" r:id="rId15"/>
    <p:sldId id="319" r:id="rId16"/>
    <p:sldId id="320" r:id="rId17"/>
    <p:sldId id="323" r:id="rId18"/>
    <p:sldId id="324" r:id="rId19"/>
    <p:sldId id="325" r:id="rId20"/>
    <p:sldId id="326" r:id="rId21"/>
    <p:sldId id="327" r:id="rId22"/>
    <p:sldId id="328" r:id="rId23"/>
    <p:sldId id="329" r:id="rId24"/>
    <p:sldId id="337" r:id="rId25"/>
    <p:sldId id="331" r:id="rId26"/>
    <p:sldId id="332" r:id="rId27"/>
    <p:sldId id="333" r:id="rId28"/>
    <p:sldId id="334" r:id="rId29"/>
    <p:sldId id="335" r:id="rId30"/>
    <p:sldId id="336" r:id="rId31"/>
    <p:sldId id="28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aU32J/SVW59R7dedpZB9pw==" hashData="4fua7RnC0HITNkR2k2OzojxM+tY="/>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86" autoAdjust="0"/>
    <p:restoredTop sz="82494"/>
  </p:normalViewPr>
  <p:slideViewPr>
    <p:cSldViewPr snapToGrid="0">
      <p:cViewPr>
        <p:scale>
          <a:sx n="150" d="100"/>
          <a:sy n="150" d="100"/>
        </p:scale>
        <p:origin x="2816" y="752"/>
      </p:cViewPr>
      <p:guideLst>
        <p:guide orient="horz" pos="2160"/>
        <p:guide pos="3840"/>
      </p:guideLst>
    </p:cSldViewPr>
  </p:slideViewPr>
  <p:notesTextViewPr>
    <p:cViewPr>
      <p:scale>
        <a:sx n="1" d="1"/>
        <a:sy n="1" d="1"/>
      </p:scale>
      <p:origin x="0" y="0"/>
    </p:cViewPr>
  </p:notesTextViewPr>
  <p:sorterViewPr>
    <p:cViewPr>
      <p:scale>
        <a:sx n="138" d="100"/>
        <a:sy n="138" d="100"/>
      </p:scale>
      <p:origin x="0" y="15456"/>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421F36-9F7D-024F-97E9-56565D3916E9}" type="doc">
      <dgm:prSet loTypeId="urn:microsoft.com/office/officeart/2005/8/layout/chevron1" loCatId="" qsTypeId="urn:microsoft.com/office/officeart/2005/8/quickstyle/simple5" qsCatId="simple" csTypeId="urn:microsoft.com/office/officeart/2005/8/colors/colorful5" csCatId="colorful" phldr="1"/>
      <dgm:spPr/>
    </dgm:pt>
    <dgm:pt modelId="{0BDA5C86-0F58-E942-B2E5-A7A73AE1EFDC}">
      <dgm:prSet phldrT="[Text]"/>
      <dgm:spPr>
        <a:effectLst>
          <a:outerShdw blurRad="57150" dist="63500" dir="5400000" algn="ctr" rotWithShape="0">
            <a:srgbClr val="000000">
              <a:alpha val="50000"/>
            </a:srgbClr>
          </a:outerShdw>
        </a:effectLst>
      </dgm:spPr>
      <dgm:t>
        <a:bodyPr/>
        <a:lstStyle/>
        <a:p>
          <a:r>
            <a:rPr lang="en-US" dirty="0" smtClean="0"/>
            <a:t>Data</a:t>
          </a:r>
          <a:endParaRPr lang="en-US" dirty="0"/>
        </a:p>
      </dgm:t>
    </dgm:pt>
    <dgm:pt modelId="{609AECE6-D2D1-A646-8E8F-C285640D9523}" type="parTrans" cxnId="{5D1B53C8-F10D-9745-A0B3-FACA5E0A72B0}">
      <dgm:prSet/>
      <dgm:spPr/>
      <dgm:t>
        <a:bodyPr/>
        <a:lstStyle/>
        <a:p>
          <a:endParaRPr lang="en-US"/>
        </a:p>
      </dgm:t>
    </dgm:pt>
    <dgm:pt modelId="{1FB8EBF2-A39E-7543-9732-8DADF16C2793}" type="sibTrans" cxnId="{5D1B53C8-F10D-9745-A0B3-FACA5E0A72B0}">
      <dgm:prSet/>
      <dgm:spPr/>
      <dgm:t>
        <a:bodyPr/>
        <a:lstStyle/>
        <a:p>
          <a:endParaRPr lang="en-US"/>
        </a:p>
      </dgm:t>
    </dgm:pt>
    <dgm:pt modelId="{DD485C15-D660-E142-B198-AF3C1E6E438F}">
      <dgm:prSet phldrT="[Text]"/>
      <dgm:spPr>
        <a:effectLst>
          <a:outerShdw blurRad="57150" dist="63500" dir="5400000" algn="ctr" rotWithShape="0">
            <a:srgbClr val="000000">
              <a:alpha val="50000"/>
            </a:srgbClr>
          </a:outerShdw>
        </a:effectLst>
      </dgm:spPr>
      <dgm:t>
        <a:bodyPr/>
        <a:lstStyle/>
        <a:p>
          <a:r>
            <a:rPr lang="en-US" dirty="0" smtClean="0"/>
            <a:t>Identify Inequities</a:t>
          </a:r>
          <a:endParaRPr lang="en-US" dirty="0"/>
        </a:p>
      </dgm:t>
    </dgm:pt>
    <dgm:pt modelId="{71E9F16F-E666-0B4E-9E97-ACD265B74EA2}" type="parTrans" cxnId="{CF8B0474-E3C1-FB44-828F-12D59D333C2F}">
      <dgm:prSet/>
      <dgm:spPr/>
      <dgm:t>
        <a:bodyPr/>
        <a:lstStyle/>
        <a:p>
          <a:endParaRPr lang="en-US"/>
        </a:p>
      </dgm:t>
    </dgm:pt>
    <dgm:pt modelId="{0446439E-48BD-B84F-BC19-7D407B5D0009}" type="sibTrans" cxnId="{CF8B0474-E3C1-FB44-828F-12D59D333C2F}">
      <dgm:prSet/>
      <dgm:spPr/>
      <dgm:t>
        <a:bodyPr/>
        <a:lstStyle/>
        <a:p>
          <a:endParaRPr lang="en-US"/>
        </a:p>
      </dgm:t>
    </dgm:pt>
    <dgm:pt modelId="{B17862EC-1B31-734E-9F79-BBB440DAFA0B}">
      <dgm:prSet phldrT="[Text]"/>
      <dgm:spPr>
        <a:effectLst>
          <a:outerShdw blurRad="57150" dist="63500" dir="5400000" algn="ctr" rotWithShape="0">
            <a:srgbClr val="000000">
              <a:alpha val="50000"/>
            </a:srgbClr>
          </a:outerShdw>
        </a:effectLst>
      </dgm:spPr>
      <dgm:t>
        <a:bodyPr/>
        <a:lstStyle/>
        <a:p>
          <a:r>
            <a:rPr lang="en-US" dirty="0" smtClean="0"/>
            <a:t>Goal Setting</a:t>
          </a:r>
          <a:endParaRPr lang="en-US" dirty="0"/>
        </a:p>
      </dgm:t>
    </dgm:pt>
    <dgm:pt modelId="{8148176D-5CCD-AD40-9CF3-CC3AB55A53A5}" type="parTrans" cxnId="{591A73C5-8258-1243-B5F6-D6E03C3E7BE1}">
      <dgm:prSet/>
      <dgm:spPr/>
      <dgm:t>
        <a:bodyPr/>
        <a:lstStyle/>
        <a:p>
          <a:endParaRPr lang="en-US"/>
        </a:p>
      </dgm:t>
    </dgm:pt>
    <dgm:pt modelId="{CE8207FF-3FE1-C445-914A-CC916B48738A}" type="sibTrans" cxnId="{591A73C5-8258-1243-B5F6-D6E03C3E7BE1}">
      <dgm:prSet/>
      <dgm:spPr/>
      <dgm:t>
        <a:bodyPr/>
        <a:lstStyle/>
        <a:p>
          <a:endParaRPr lang="en-US"/>
        </a:p>
      </dgm:t>
    </dgm:pt>
    <dgm:pt modelId="{7B99F6C4-8436-EB46-B9BE-DB6B9F74B7B3}" type="pres">
      <dgm:prSet presAssocID="{FA421F36-9F7D-024F-97E9-56565D3916E9}" presName="Name0" presStyleCnt="0">
        <dgm:presLayoutVars>
          <dgm:dir/>
          <dgm:animLvl val="lvl"/>
          <dgm:resizeHandles val="exact"/>
        </dgm:presLayoutVars>
      </dgm:prSet>
      <dgm:spPr/>
    </dgm:pt>
    <dgm:pt modelId="{53F26929-4F31-BD48-A92A-5BB332B9B28C}" type="pres">
      <dgm:prSet presAssocID="{0BDA5C86-0F58-E942-B2E5-A7A73AE1EFDC}" presName="parTxOnly" presStyleLbl="node1" presStyleIdx="0" presStyleCnt="3">
        <dgm:presLayoutVars>
          <dgm:chMax val="0"/>
          <dgm:chPref val="0"/>
          <dgm:bulletEnabled val="1"/>
        </dgm:presLayoutVars>
      </dgm:prSet>
      <dgm:spPr/>
      <dgm:t>
        <a:bodyPr/>
        <a:lstStyle/>
        <a:p>
          <a:endParaRPr lang="en-US"/>
        </a:p>
      </dgm:t>
    </dgm:pt>
    <dgm:pt modelId="{E2E3561A-F738-1248-BC1D-0F90AE8E4B53}" type="pres">
      <dgm:prSet presAssocID="{1FB8EBF2-A39E-7543-9732-8DADF16C2793}" presName="parTxOnlySpace" presStyleCnt="0"/>
      <dgm:spPr/>
    </dgm:pt>
    <dgm:pt modelId="{87B8ACC7-ED47-BE4C-A37F-1F856ED772CB}" type="pres">
      <dgm:prSet presAssocID="{DD485C15-D660-E142-B198-AF3C1E6E438F}" presName="parTxOnly" presStyleLbl="node1" presStyleIdx="1" presStyleCnt="3">
        <dgm:presLayoutVars>
          <dgm:chMax val="0"/>
          <dgm:chPref val="0"/>
          <dgm:bulletEnabled val="1"/>
        </dgm:presLayoutVars>
      </dgm:prSet>
      <dgm:spPr/>
      <dgm:t>
        <a:bodyPr/>
        <a:lstStyle/>
        <a:p>
          <a:endParaRPr lang="en-US"/>
        </a:p>
      </dgm:t>
    </dgm:pt>
    <dgm:pt modelId="{E2CD0C3D-A120-F74C-AA05-E906222224C8}" type="pres">
      <dgm:prSet presAssocID="{0446439E-48BD-B84F-BC19-7D407B5D0009}" presName="parTxOnlySpace" presStyleCnt="0"/>
      <dgm:spPr/>
    </dgm:pt>
    <dgm:pt modelId="{41220130-5DE3-974F-ABAA-FB99ED21A1DE}" type="pres">
      <dgm:prSet presAssocID="{B17862EC-1B31-734E-9F79-BBB440DAFA0B}" presName="parTxOnly" presStyleLbl="node1" presStyleIdx="2" presStyleCnt="3">
        <dgm:presLayoutVars>
          <dgm:chMax val="0"/>
          <dgm:chPref val="0"/>
          <dgm:bulletEnabled val="1"/>
        </dgm:presLayoutVars>
      </dgm:prSet>
      <dgm:spPr/>
      <dgm:t>
        <a:bodyPr/>
        <a:lstStyle/>
        <a:p>
          <a:endParaRPr lang="en-US"/>
        </a:p>
      </dgm:t>
    </dgm:pt>
  </dgm:ptLst>
  <dgm:cxnLst>
    <dgm:cxn modelId="{5D1B53C8-F10D-9745-A0B3-FACA5E0A72B0}" srcId="{FA421F36-9F7D-024F-97E9-56565D3916E9}" destId="{0BDA5C86-0F58-E942-B2E5-A7A73AE1EFDC}" srcOrd="0" destOrd="0" parTransId="{609AECE6-D2D1-A646-8E8F-C285640D9523}" sibTransId="{1FB8EBF2-A39E-7543-9732-8DADF16C2793}"/>
    <dgm:cxn modelId="{D7BF3C46-7967-664E-8307-2E0FA8AB9EBA}" type="presOf" srcId="{B17862EC-1B31-734E-9F79-BBB440DAFA0B}" destId="{41220130-5DE3-974F-ABAA-FB99ED21A1DE}" srcOrd="0" destOrd="0" presId="urn:microsoft.com/office/officeart/2005/8/layout/chevron1"/>
    <dgm:cxn modelId="{C76A0A62-BA3F-6847-88FB-BA10A8450158}" type="presOf" srcId="{DD485C15-D660-E142-B198-AF3C1E6E438F}" destId="{87B8ACC7-ED47-BE4C-A37F-1F856ED772CB}" srcOrd="0" destOrd="0" presId="urn:microsoft.com/office/officeart/2005/8/layout/chevron1"/>
    <dgm:cxn modelId="{591A73C5-8258-1243-B5F6-D6E03C3E7BE1}" srcId="{FA421F36-9F7D-024F-97E9-56565D3916E9}" destId="{B17862EC-1B31-734E-9F79-BBB440DAFA0B}" srcOrd="2" destOrd="0" parTransId="{8148176D-5CCD-AD40-9CF3-CC3AB55A53A5}" sibTransId="{CE8207FF-3FE1-C445-914A-CC916B48738A}"/>
    <dgm:cxn modelId="{F5403D3F-23FE-A84B-83F9-D43E6C234C5E}" type="presOf" srcId="{0BDA5C86-0F58-E942-B2E5-A7A73AE1EFDC}" destId="{53F26929-4F31-BD48-A92A-5BB332B9B28C}" srcOrd="0" destOrd="0" presId="urn:microsoft.com/office/officeart/2005/8/layout/chevron1"/>
    <dgm:cxn modelId="{CF8B0474-E3C1-FB44-828F-12D59D333C2F}" srcId="{FA421F36-9F7D-024F-97E9-56565D3916E9}" destId="{DD485C15-D660-E142-B198-AF3C1E6E438F}" srcOrd="1" destOrd="0" parTransId="{71E9F16F-E666-0B4E-9E97-ACD265B74EA2}" sibTransId="{0446439E-48BD-B84F-BC19-7D407B5D0009}"/>
    <dgm:cxn modelId="{CA538A70-D2CD-344F-8381-C6E9DB93FA83}" type="presOf" srcId="{FA421F36-9F7D-024F-97E9-56565D3916E9}" destId="{7B99F6C4-8436-EB46-B9BE-DB6B9F74B7B3}" srcOrd="0" destOrd="0" presId="urn:microsoft.com/office/officeart/2005/8/layout/chevron1"/>
    <dgm:cxn modelId="{785B8992-38FC-3448-B421-739AAD209DD1}" type="presParOf" srcId="{7B99F6C4-8436-EB46-B9BE-DB6B9F74B7B3}" destId="{53F26929-4F31-BD48-A92A-5BB332B9B28C}" srcOrd="0" destOrd="0" presId="urn:microsoft.com/office/officeart/2005/8/layout/chevron1"/>
    <dgm:cxn modelId="{0E3C96D4-429E-9148-9D6C-CF59D542FD0E}" type="presParOf" srcId="{7B99F6C4-8436-EB46-B9BE-DB6B9F74B7B3}" destId="{E2E3561A-F738-1248-BC1D-0F90AE8E4B53}" srcOrd="1" destOrd="0" presId="urn:microsoft.com/office/officeart/2005/8/layout/chevron1"/>
    <dgm:cxn modelId="{623FD77E-F8FC-0B44-8EC0-DEAF34FBEF03}" type="presParOf" srcId="{7B99F6C4-8436-EB46-B9BE-DB6B9F74B7B3}" destId="{87B8ACC7-ED47-BE4C-A37F-1F856ED772CB}" srcOrd="2" destOrd="0" presId="urn:microsoft.com/office/officeart/2005/8/layout/chevron1"/>
    <dgm:cxn modelId="{8CCA1B61-8FA3-F845-9E18-EF2F299F764A}" type="presParOf" srcId="{7B99F6C4-8436-EB46-B9BE-DB6B9F74B7B3}" destId="{E2CD0C3D-A120-F74C-AA05-E906222224C8}" srcOrd="3" destOrd="0" presId="urn:microsoft.com/office/officeart/2005/8/layout/chevron1"/>
    <dgm:cxn modelId="{7A862866-D1AA-A04F-99D0-7B6C13BCD726}" type="presParOf" srcId="{7B99F6C4-8436-EB46-B9BE-DB6B9F74B7B3}" destId="{41220130-5DE3-974F-ABAA-FB99ED21A1DE}" srcOrd="4" destOrd="0" presId="urn:microsoft.com/office/officeart/2005/8/layout/chevron1"/>
  </dgm:cxnLst>
  <dgm:bg>
    <a:effectLst>
      <a:outerShdw blurRad="50800" dist="901700" dir="5400000" algn="ctr" rotWithShape="0">
        <a:srgbClr val="000000">
          <a:alpha val="43137"/>
        </a:srgb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26929-4F31-BD48-A92A-5BB332B9B28C}">
      <dsp:nvSpPr>
        <dsp:cNvPr id="0" name=""/>
        <dsp:cNvSpPr/>
      </dsp:nvSpPr>
      <dsp:spPr>
        <a:xfrm>
          <a:off x="2887" y="2005803"/>
          <a:ext cx="3517651" cy="1407060"/>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63500" dir="5400000" algn="ctr" rotWithShape="0">
            <a:srgbClr val="000000">
              <a:alpha val="5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019" tIns="50673" rIns="50673" bIns="50673" numCol="1" spcCol="1270" anchor="ctr" anchorCtr="0">
          <a:noAutofit/>
        </a:bodyPr>
        <a:lstStyle/>
        <a:p>
          <a:pPr lvl="0" algn="ctr" defTabSz="1689100">
            <a:lnSpc>
              <a:spcPct val="90000"/>
            </a:lnSpc>
            <a:spcBef>
              <a:spcPct val="0"/>
            </a:spcBef>
            <a:spcAft>
              <a:spcPct val="35000"/>
            </a:spcAft>
          </a:pPr>
          <a:r>
            <a:rPr lang="en-US" sz="3800" kern="1200" dirty="0" smtClean="0"/>
            <a:t>Data</a:t>
          </a:r>
          <a:endParaRPr lang="en-US" sz="3800" kern="1200" dirty="0"/>
        </a:p>
      </dsp:txBody>
      <dsp:txXfrm>
        <a:off x="706417" y="2005803"/>
        <a:ext cx="2110591" cy="1407060"/>
      </dsp:txXfrm>
    </dsp:sp>
    <dsp:sp modelId="{87B8ACC7-ED47-BE4C-A37F-1F856ED772CB}">
      <dsp:nvSpPr>
        <dsp:cNvPr id="0" name=""/>
        <dsp:cNvSpPr/>
      </dsp:nvSpPr>
      <dsp:spPr>
        <a:xfrm>
          <a:off x="3168774" y="2005803"/>
          <a:ext cx="3517651" cy="1407060"/>
        </a:xfrm>
        <a:prstGeom prst="chevron">
          <a:avLst/>
        </a:prstGeom>
        <a:gradFill rotWithShape="0">
          <a:gsLst>
            <a:gs pos="0">
              <a:schemeClr val="accent5">
                <a:hueOff val="-2372701"/>
                <a:satOff val="3190"/>
                <a:lumOff val="392"/>
                <a:alphaOff val="0"/>
                <a:satMod val="103000"/>
                <a:lumMod val="102000"/>
                <a:tint val="94000"/>
              </a:schemeClr>
            </a:gs>
            <a:gs pos="50000">
              <a:schemeClr val="accent5">
                <a:hueOff val="-2372701"/>
                <a:satOff val="3190"/>
                <a:lumOff val="392"/>
                <a:alphaOff val="0"/>
                <a:satMod val="110000"/>
                <a:lumMod val="100000"/>
                <a:shade val="100000"/>
              </a:schemeClr>
            </a:gs>
            <a:gs pos="100000">
              <a:schemeClr val="accent5">
                <a:hueOff val="-2372701"/>
                <a:satOff val="3190"/>
                <a:lumOff val="392"/>
                <a:alphaOff val="0"/>
                <a:lumMod val="99000"/>
                <a:satMod val="120000"/>
                <a:shade val="78000"/>
              </a:schemeClr>
            </a:gs>
          </a:gsLst>
          <a:lin ang="5400000" scaled="0"/>
        </a:gradFill>
        <a:ln>
          <a:noFill/>
        </a:ln>
        <a:effectLst>
          <a:outerShdw blurRad="57150" dist="63500" dir="5400000" algn="ctr" rotWithShape="0">
            <a:srgbClr val="000000">
              <a:alpha val="5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019" tIns="50673" rIns="50673" bIns="50673" numCol="1" spcCol="1270" anchor="ctr" anchorCtr="0">
          <a:noAutofit/>
        </a:bodyPr>
        <a:lstStyle/>
        <a:p>
          <a:pPr lvl="0" algn="ctr" defTabSz="1689100">
            <a:lnSpc>
              <a:spcPct val="90000"/>
            </a:lnSpc>
            <a:spcBef>
              <a:spcPct val="0"/>
            </a:spcBef>
            <a:spcAft>
              <a:spcPct val="35000"/>
            </a:spcAft>
          </a:pPr>
          <a:r>
            <a:rPr lang="en-US" sz="3800" kern="1200" dirty="0" smtClean="0"/>
            <a:t>Identify Inequities</a:t>
          </a:r>
          <a:endParaRPr lang="en-US" sz="3800" kern="1200" dirty="0"/>
        </a:p>
      </dsp:txBody>
      <dsp:txXfrm>
        <a:off x="3872304" y="2005803"/>
        <a:ext cx="2110591" cy="1407060"/>
      </dsp:txXfrm>
    </dsp:sp>
    <dsp:sp modelId="{41220130-5DE3-974F-ABAA-FB99ED21A1DE}">
      <dsp:nvSpPr>
        <dsp:cNvPr id="0" name=""/>
        <dsp:cNvSpPr/>
      </dsp:nvSpPr>
      <dsp:spPr>
        <a:xfrm>
          <a:off x="6334660" y="2005803"/>
          <a:ext cx="3517651" cy="1407060"/>
        </a:xfrm>
        <a:prstGeom prst="chevron">
          <a:avLst/>
        </a:prstGeom>
        <a:gradFill rotWithShape="0">
          <a:gsLst>
            <a:gs pos="0">
              <a:schemeClr val="accent5">
                <a:hueOff val="-4745403"/>
                <a:satOff val="6379"/>
                <a:lumOff val="785"/>
                <a:alphaOff val="0"/>
                <a:satMod val="103000"/>
                <a:lumMod val="102000"/>
                <a:tint val="94000"/>
              </a:schemeClr>
            </a:gs>
            <a:gs pos="50000">
              <a:schemeClr val="accent5">
                <a:hueOff val="-4745403"/>
                <a:satOff val="6379"/>
                <a:lumOff val="785"/>
                <a:alphaOff val="0"/>
                <a:satMod val="110000"/>
                <a:lumMod val="100000"/>
                <a:shade val="100000"/>
              </a:schemeClr>
            </a:gs>
            <a:gs pos="100000">
              <a:schemeClr val="accent5">
                <a:hueOff val="-4745403"/>
                <a:satOff val="6379"/>
                <a:lumOff val="785"/>
                <a:alphaOff val="0"/>
                <a:lumMod val="99000"/>
                <a:satMod val="120000"/>
                <a:shade val="78000"/>
              </a:schemeClr>
            </a:gs>
          </a:gsLst>
          <a:lin ang="5400000" scaled="0"/>
        </a:gradFill>
        <a:ln>
          <a:noFill/>
        </a:ln>
        <a:effectLst>
          <a:outerShdw blurRad="57150" dist="63500" dir="5400000" algn="ctr" rotWithShape="0">
            <a:srgbClr val="000000">
              <a:alpha val="5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019" tIns="50673" rIns="50673" bIns="50673" numCol="1" spcCol="1270" anchor="ctr" anchorCtr="0">
          <a:noAutofit/>
        </a:bodyPr>
        <a:lstStyle/>
        <a:p>
          <a:pPr lvl="0" algn="ctr" defTabSz="1689100">
            <a:lnSpc>
              <a:spcPct val="90000"/>
            </a:lnSpc>
            <a:spcBef>
              <a:spcPct val="0"/>
            </a:spcBef>
            <a:spcAft>
              <a:spcPct val="35000"/>
            </a:spcAft>
          </a:pPr>
          <a:r>
            <a:rPr lang="en-US" sz="3800" kern="1200" dirty="0" smtClean="0"/>
            <a:t>Goal Setting</a:t>
          </a:r>
          <a:endParaRPr lang="en-US" sz="3800" kern="1200" dirty="0"/>
        </a:p>
      </dsp:txBody>
      <dsp:txXfrm>
        <a:off x="7038190" y="2005803"/>
        <a:ext cx="2110591" cy="140706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BD687-3249-4A73-A47E-818AB93764BC}" type="datetimeFigureOut">
              <a:rPr lang="en-US" smtClean="0"/>
              <a:t>4/26/17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595F1-7A20-4635-ABA4-681A3CF84A54}" type="slidenum">
              <a:rPr lang="en-US" smtClean="0"/>
              <a:t>‹#›</a:t>
            </a:fld>
            <a:endParaRPr lang="en-US"/>
          </a:p>
        </p:txBody>
      </p:sp>
    </p:spTree>
    <p:extLst>
      <p:ext uri="{BB962C8B-B14F-4D97-AF65-F5344CB8AC3E}">
        <p14:creationId xmlns:p14="http://schemas.microsoft.com/office/powerpoint/2010/main" val="3083093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Layla earned bachelor’s and master’s degrees from NYU, and is now teaching high-school physics. Her journey began 5 years ago. The education of today and tomorrow looks marked different from what she experienced. She experienced an approach where she had structure and support that could be best characterized as high touch and low tech. We are in the midst of the learner revolution, which will continue to be more high tech, and the high touch we’ve come to know will be quite different.</a:t>
            </a:r>
            <a:r>
              <a:rPr lang="en-US" dirty="0" smtClean="0">
                <a:effectLst/>
              </a:rPr>
              <a:t> The world of work as we know it is also changing.</a:t>
            </a:r>
            <a:r>
              <a:rPr lang="en-US" baseline="0" dirty="0" smtClean="0">
                <a:effectLst/>
              </a:rPr>
              <a:t> </a:t>
            </a:r>
            <a:endParaRPr lang="en-US" sz="1200" kern="1200" dirty="0" smtClean="0">
              <a:solidFill>
                <a:schemeClr val="tx1"/>
              </a:solidFill>
              <a:effectLst/>
              <a:latin typeface="+mn-lt"/>
              <a:ea typeface="+mn-ea"/>
              <a:cs typeface="+mn-cs"/>
            </a:endParaRPr>
          </a:p>
          <a:p>
            <a:endParaRPr lang="en-US" dirty="0" smtClean="0"/>
          </a:p>
          <a:p>
            <a:r>
              <a:rPr lang="en-US" dirty="0" smtClean="0">
                <a:solidFill>
                  <a:srgbClr val="000000"/>
                </a:solidFill>
              </a:rPr>
              <a:t>At 16 Layla dropped out of Aviation High School where she was studying to be an airplane mechanic when she became pregnant. Her parents put her out of the family home and she went to live with the baby’s father. </a:t>
            </a:r>
          </a:p>
          <a:p>
            <a:endParaRPr lang="en-US" dirty="0" smtClean="0">
              <a:solidFill>
                <a:srgbClr val="000000"/>
              </a:solidFill>
            </a:endParaRPr>
          </a:p>
          <a:p>
            <a:r>
              <a:rPr lang="en-US" dirty="0" smtClean="0">
                <a:solidFill>
                  <a:srgbClr val="000000"/>
                </a:solidFill>
              </a:rPr>
              <a:t> Layla and so many students like her can make it but colleges must develop the collective will and collaborative strategy to make it happen. </a:t>
            </a:r>
            <a:endParaRPr lang="en-US" dirty="0" smtClean="0"/>
          </a:p>
        </p:txBody>
      </p:sp>
      <p:sp>
        <p:nvSpPr>
          <p:cNvPr id="4" name="Slide Number Placeholder 3"/>
          <p:cNvSpPr>
            <a:spLocks noGrp="1"/>
          </p:cNvSpPr>
          <p:nvPr>
            <p:ph type="sldNum" sz="quarter" idx="10"/>
          </p:nvPr>
        </p:nvSpPr>
        <p:spPr/>
        <p:txBody>
          <a:bodyPr/>
          <a:lstStyle/>
          <a:p>
            <a:fld id="{B5B595F1-7A20-4635-ABA4-681A3CF84A54}" type="slidenum">
              <a:rPr lang="en-US" smtClean="0"/>
              <a:t>2</a:t>
            </a:fld>
            <a:endParaRPr lang="en-US"/>
          </a:p>
        </p:txBody>
      </p:sp>
    </p:spTree>
    <p:extLst>
      <p:ext uri="{BB962C8B-B14F-4D97-AF65-F5344CB8AC3E}">
        <p14:creationId xmlns:p14="http://schemas.microsoft.com/office/powerpoint/2010/main" val="985106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1ECA1B-439B-BD45-9F3D-C6F2C509546C}" type="slidenum">
              <a:rPr lang="en-US" smtClean="0"/>
              <a:t>13</a:t>
            </a:fld>
            <a:endParaRPr lang="en-US"/>
          </a:p>
        </p:txBody>
      </p:sp>
    </p:spTree>
    <p:extLst>
      <p:ext uri="{BB962C8B-B14F-4D97-AF65-F5344CB8AC3E}">
        <p14:creationId xmlns:p14="http://schemas.microsoft.com/office/powerpoint/2010/main" val="1864814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1ECA1B-439B-BD45-9F3D-C6F2C509546C}" type="slidenum">
              <a:rPr lang="en-US" smtClean="0"/>
              <a:t>14</a:t>
            </a:fld>
            <a:endParaRPr lang="en-US"/>
          </a:p>
        </p:txBody>
      </p:sp>
    </p:spTree>
    <p:extLst>
      <p:ext uri="{BB962C8B-B14F-4D97-AF65-F5344CB8AC3E}">
        <p14:creationId xmlns:p14="http://schemas.microsoft.com/office/powerpoint/2010/main" val="1528257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1ECA1B-439B-BD45-9F3D-C6F2C509546C}" type="slidenum">
              <a:rPr lang="en-US" smtClean="0"/>
              <a:t>15</a:t>
            </a:fld>
            <a:endParaRPr lang="en-US"/>
          </a:p>
        </p:txBody>
      </p:sp>
    </p:spTree>
    <p:extLst>
      <p:ext uri="{BB962C8B-B14F-4D97-AF65-F5344CB8AC3E}">
        <p14:creationId xmlns:p14="http://schemas.microsoft.com/office/powerpoint/2010/main" val="1364891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1ECA1B-439B-BD45-9F3D-C6F2C509546C}" type="slidenum">
              <a:rPr lang="en-US" smtClean="0"/>
              <a:t>16</a:t>
            </a:fld>
            <a:endParaRPr lang="en-US"/>
          </a:p>
        </p:txBody>
      </p:sp>
    </p:spTree>
    <p:extLst>
      <p:ext uri="{BB962C8B-B14F-4D97-AF65-F5344CB8AC3E}">
        <p14:creationId xmlns:p14="http://schemas.microsoft.com/office/powerpoint/2010/main" val="2056404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Administrators</a:t>
            </a:r>
            <a:r>
              <a:rPr lang="en-US" baseline="0" dirty="0" smtClean="0"/>
              <a:t> think enrollment is a simple process. Apply. Get Financial Aid. Take Placement Tests. Get Advised. Register. Go to Orientation. Start the first day of classes. </a:t>
            </a:r>
            <a:endParaRPr lang="en-US" dirty="0" smtClean="0"/>
          </a:p>
          <a:p>
            <a:endParaRPr lang="en-US" dirty="0"/>
          </a:p>
        </p:txBody>
      </p:sp>
      <p:sp>
        <p:nvSpPr>
          <p:cNvPr id="4" name="Slide Number Placeholder 3"/>
          <p:cNvSpPr>
            <a:spLocks noGrp="1"/>
          </p:cNvSpPr>
          <p:nvPr>
            <p:ph type="sldNum" sz="quarter" idx="10"/>
          </p:nvPr>
        </p:nvSpPr>
        <p:spPr/>
        <p:txBody>
          <a:bodyPr/>
          <a:lstStyle/>
          <a:p>
            <a:fld id="{CA56E1FA-A6E3-2540-8701-6ABE4A980EE3}" type="slidenum">
              <a:rPr lang="en-US" smtClean="0"/>
              <a:t>17</a:t>
            </a:fld>
            <a:endParaRPr lang="en-US"/>
          </a:p>
        </p:txBody>
      </p:sp>
    </p:spTree>
    <p:extLst>
      <p:ext uri="{BB962C8B-B14F-4D97-AF65-F5344CB8AC3E}">
        <p14:creationId xmlns:p14="http://schemas.microsoft.com/office/powerpoint/2010/main" val="2042297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56E1FA-A6E3-2540-8701-6ABE4A980EE3}" type="slidenum">
              <a:rPr lang="en-US" smtClean="0"/>
              <a:t>18</a:t>
            </a:fld>
            <a:endParaRPr lang="en-US"/>
          </a:p>
        </p:txBody>
      </p:sp>
    </p:spTree>
    <p:extLst>
      <p:ext uri="{BB962C8B-B14F-4D97-AF65-F5344CB8AC3E}">
        <p14:creationId xmlns:p14="http://schemas.microsoft.com/office/powerpoint/2010/main" val="1462087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Connection- Support services should </a:t>
            </a:r>
            <a:r>
              <a:rPr lang="en-US" b="1" dirty="0" smtClean="0">
                <a:solidFill>
                  <a:srgbClr val="C4262E"/>
                </a:solidFill>
              </a:rPr>
              <a:t>help students gain clarity about their academic and career goals</a:t>
            </a:r>
            <a:r>
              <a:rPr lang="en-US" dirty="0" smtClean="0"/>
              <a:t> and should make clear </a:t>
            </a:r>
            <a:r>
              <a:rPr lang="en-US" b="1" dirty="0" smtClean="0">
                <a:solidFill>
                  <a:srgbClr val="C4262E"/>
                </a:solidFill>
              </a:rPr>
              <a:t>how the completion of particular course pathways will help them achieve these goals</a:t>
            </a:r>
            <a:r>
              <a:rPr lang="en-US" dirty="0" smtClean="0"/>
              <a:t>. This increased clarity should in turn strengthen students’ commitment to achieving their higher education goals.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Entry-Support activities should </a:t>
            </a:r>
            <a:r>
              <a:rPr lang="en-US" b="1" dirty="0" smtClean="0">
                <a:solidFill>
                  <a:schemeClr val="accent1"/>
                </a:solidFill>
              </a:rPr>
              <a:t>help students develop college-readiness competencies</a:t>
            </a:r>
            <a:r>
              <a:rPr lang="en-US" dirty="0" smtClean="0"/>
              <a:t> such as time management skills and should </a:t>
            </a:r>
            <a:r>
              <a:rPr lang="en-US" b="1" dirty="0" smtClean="0">
                <a:solidFill>
                  <a:srgbClr val="C4262E"/>
                </a:solidFill>
              </a:rPr>
              <a:t>help them understand when, how, and where to access important college services</a:t>
            </a:r>
            <a:r>
              <a:rPr lang="en-US" dirty="0" smtClean="0"/>
              <a:t>, such as financial aid advising.</a:t>
            </a:r>
            <a:endParaRPr lang="en-US" dirty="0" smtClean="0">
              <a:solidFill>
                <a:schemeClr val="accent5"/>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Progress-Student support activities should promote sustained and meaningful interactions between students and their professors, advisors, and classmates so that the students can develop strong college-based relationships.</a:t>
            </a:r>
            <a:endParaRPr lang="en-US" dirty="0" smtClean="0">
              <a:solidFill>
                <a:schemeClr val="accent5"/>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Completion-Support services can </a:t>
            </a:r>
            <a:r>
              <a:rPr lang="en-US" b="1" dirty="0" smtClean="0">
                <a:solidFill>
                  <a:srgbClr val="C4262E"/>
                </a:solidFill>
              </a:rPr>
              <a:t>help students overcome obstacles in their daily lives</a:t>
            </a:r>
            <a:r>
              <a:rPr lang="en-US" dirty="0" smtClean="0"/>
              <a:t> that, if left unaddressed, could become large enough to stymie progress toward a degree. For example, offering on-site daycare would help minimize the conflict between family and school, particularly for female students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A56E1FA-A6E3-2540-8701-6ABE4A980EE3}" type="slidenum">
              <a:rPr lang="en-US" smtClean="0"/>
              <a:t>20</a:t>
            </a:fld>
            <a:endParaRPr lang="en-US"/>
          </a:p>
        </p:txBody>
      </p:sp>
    </p:spTree>
    <p:extLst>
      <p:ext uri="{BB962C8B-B14F-4D97-AF65-F5344CB8AC3E}">
        <p14:creationId xmlns:p14="http://schemas.microsoft.com/office/powerpoint/2010/main" val="1370738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1ECA1B-439B-BD45-9F3D-C6F2C509546C}" type="slidenum">
              <a:rPr lang="en-US" smtClean="0"/>
              <a:t>21</a:t>
            </a:fld>
            <a:endParaRPr lang="en-US"/>
          </a:p>
        </p:txBody>
      </p:sp>
    </p:spTree>
    <p:extLst>
      <p:ext uri="{BB962C8B-B14F-4D97-AF65-F5344CB8AC3E}">
        <p14:creationId xmlns:p14="http://schemas.microsoft.com/office/powerpoint/2010/main" val="892086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1ECA1B-439B-BD45-9F3D-C6F2C509546C}" type="slidenum">
              <a:rPr lang="en-US" smtClean="0"/>
              <a:t>22</a:t>
            </a:fld>
            <a:endParaRPr lang="en-US"/>
          </a:p>
        </p:txBody>
      </p:sp>
    </p:spTree>
    <p:extLst>
      <p:ext uri="{BB962C8B-B14F-4D97-AF65-F5344CB8AC3E}">
        <p14:creationId xmlns:p14="http://schemas.microsoft.com/office/powerpoint/2010/main" val="679469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1ECA1B-439B-BD45-9F3D-C6F2C509546C}" type="slidenum">
              <a:rPr lang="en-US" smtClean="0"/>
              <a:t>23</a:t>
            </a:fld>
            <a:endParaRPr lang="en-US"/>
          </a:p>
        </p:txBody>
      </p:sp>
    </p:spTree>
    <p:extLst>
      <p:ext uri="{BB962C8B-B14F-4D97-AF65-F5344CB8AC3E}">
        <p14:creationId xmlns:p14="http://schemas.microsoft.com/office/powerpoint/2010/main" val="897787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Layla earned bachelor’s and master’s degrees from NYU, and is now teaching high-school physics. Her journey began 5 years ago. The education of today and tomorrow looks marked different from what she experienced. She experienced an approach where she had structure and support that could be best characterized as high touch and low tech. We are in the midst of the learner revolution, which will continue to be more high tech, and the high touch we’ve come to know will be quite different.</a:t>
            </a:r>
            <a:r>
              <a:rPr lang="en-US" dirty="0" smtClean="0">
                <a:effectLst/>
              </a:rPr>
              <a:t> The world of work as we know it is also changing.</a:t>
            </a:r>
            <a:r>
              <a:rPr lang="en-US" baseline="0" dirty="0" smtClean="0">
                <a:effectLst/>
              </a:rPr>
              <a:t> </a:t>
            </a:r>
            <a:endParaRPr lang="en-US" sz="1200" kern="1200" dirty="0" smtClean="0">
              <a:solidFill>
                <a:schemeClr val="tx1"/>
              </a:solidFill>
              <a:effectLst/>
              <a:latin typeface="+mn-lt"/>
              <a:ea typeface="+mn-ea"/>
              <a:cs typeface="+mn-cs"/>
            </a:endParaRPr>
          </a:p>
          <a:p>
            <a:endParaRPr lang="en-US" dirty="0" smtClean="0"/>
          </a:p>
          <a:p>
            <a:r>
              <a:rPr lang="en-US" dirty="0" smtClean="0">
                <a:solidFill>
                  <a:srgbClr val="000000"/>
                </a:solidFill>
              </a:rPr>
              <a:t>At 16 Layla dropped out of Aviation High School where she was studying to be an airplane mechanic when she became pregnant. Her parents put her out of the family home and she went to live with the baby’s father. </a:t>
            </a:r>
          </a:p>
          <a:p>
            <a:endParaRPr lang="en-US" dirty="0" smtClean="0">
              <a:solidFill>
                <a:srgbClr val="000000"/>
              </a:solidFill>
            </a:endParaRPr>
          </a:p>
          <a:p>
            <a:r>
              <a:rPr lang="en-US" dirty="0" smtClean="0">
                <a:solidFill>
                  <a:srgbClr val="000000"/>
                </a:solidFill>
              </a:rPr>
              <a:t> Layla and so many students like her can make it but colleges must develop the collective will and collaborative strategy to make it happen. </a:t>
            </a:r>
            <a:endParaRPr lang="en-US" dirty="0" smtClean="0"/>
          </a:p>
        </p:txBody>
      </p:sp>
      <p:sp>
        <p:nvSpPr>
          <p:cNvPr id="4" name="Slide Number Placeholder 3"/>
          <p:cNvSpPr>
            <a:spLocks noGrp="1"/>
          </p:cNvSpPr>
          <p:nvPr>
            <p:ph type="sldNum" sz="quarter" idx="10"/>
          </p:nvPr>
        </p:nvSpPr>
        <p:spPr/>
        <p:txBody>
          <a:bodyPr/>
          <a:lstStyle/>
          <a:p>
            <a:fld id="{B5B595F1-7A20-4635-ABA4-681A3CF84A54}" type="slidenum">
              <a:rPr lang="en-US" smtClean="0"/>
              <a:t>3</a:t>
            </a:fld>
            <a:endParaRPr lang="en-US"/>
          </a:p>
        </p:txBody>
      </p:sp>
    </p:spTree>
    <p:extLst>
      <p:ext uri="{BB962C8B-B14F-4D97-AF65-F5344CB8AC3E}">
        <p14:creationId xmlns:p14="http://schemas.microsoft.com/office/powerpoint/2010/main" val="978182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1ECA1B-439B-BD45-9F3D-C6F2C509546C}" type="slidenum">
              <a:rPr lang="en-US" smtClean="0"/>
              <a:t>24</a:t>
            </a:fld>
            <a:endParaRPr lang="en-US"/>
          </a:p>
        </p:txBody>
      </p:sp>
    </p:spTree>
    <p:extLst>
      <p:ext uri="{BB962C8B-B14F-4D97-AF65-F5344CB8AC3E}">
        <p14:creationId xmlns:p14="http://schemas.microsoft.com/office/powerpoint/2010/main" val="1850115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1ECA1B-439B-BD45-9F3D-C6F2C509546C}" type="slidenum">
              <a:rPr lang="en-US" smtClean="0"/>
              <a:t>25</a:t>
            </a:fld>
            <a:endParaRPr lang="en-US"/>
          </a:p>
        </p:txBody>
      </p:sp>
    </p:spTree>
    <p:extLst>
      <p:ext uri="{BB962C8B-B14F-4D97-AF65-F5344CB8AC3E}">
        <p14:creationId xmlns:p14="http://schemas.microsoft.com/office/powerpoint/2010/main" val="1088033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1ECA1B-439B-BD45-9F3D-C6F2C509546C}" type="slidenum">
              <a:rPr lang="en-US" smtClean="0"/>
              <a:t>26</a:t>
            </a:fld>
            <a:endParaRPr lang="en-US"/>
          </a:p>
        </p:txBody>
      </p:sp>
    </p:spTree>
    <p:extLst>
      <p:ext uri="{BB962C8B-B14F-4D97-AF65-F5344CB8AC3E}">
        <p14:creationId xmlns:p14="http://schemas.microsoft.com/office/powerpoint/2010/main" val="1572515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1ECA1B-439B-BD45-9F3D-C6F2C509546C}" type="slidenum">
              <a:rPr lang="en-US" smtClean="0"/>
              <a:t>27</a:t>
            </a:fld>
            <a:endParaRPr lang="en-US"/>
          </a:p>
        </p:txBody>
      </p:sp>
    </p:spTree>
    <p:extLst>
      <p:ext uri="{BB962C8B-B14F-4D97-AF65-F5344CB8AC3E}">
        <p14:creationId xmlns:p14="http://schemas.microsoft.com/office/powerpoint/2010/main" val="1334204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1ECA1B-439B-BD45-9F3D-C6F2C509546C}" type="slidenum">
              <a:rPr lang="en-US" smtClean="0"/>
              <a:t>28</a:t>
            </a:fld>
            <a:endParaRPr lang="en-US"/>
          </a:p>
        </p:txBody>
      </p:sp>
    </p:spTree>
    <p:extLst>
      <p:ext uri="{BB962C8B-B14F-4D97-AF65-F5344CB8AC3E}">
        <p14:creationId xmlns:p14="http://schemas.microsoft.com/office/powerpoint/2010/main" val="665420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1ECA1B-439B-BD45-9F3D-C6F2C509546C}" type="slidenum">
              <a:rPr lang="en-US" smtClean="0"/>
              <a:t>29</a:t>
            </a:fld>
            <a:endParaRPr lang="en-US"/>
          </a:p>
        </p:txBody>
      </p:sp>
    </p:spTree>
    <p:extLst>
      <p:ext uri="{BB962C8B-B14F-4D97-AF65-F5344CB8AC3E}">
        <p14:creationId xmlns:p14="http://schemas.microsoft.com/office/powerpoint/2010/main" val="19463911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1ECA1B-439B-BD45-9F3D-C6F2C509546C}" type="slidenum">
              <a:rPr lang="en-US" smtClean="0"/>
              <a:t>30</a:t>
            </a:fld>
            <a:endParaRPr lang="en-US"/>
          </a:p>
        </p:txBody>
      </p:sp>
    </p:spTree>
    <p:extLst>
      <p:ext uri="{BB962C8B-B14F-4D97-AF65-F5344CB8AC3E}">
        <p14:creationId xmlns:p14="http://schemas.microsoft.com/office/powerpoint/2010/main" val="1582867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1ECA1B-439B-BD45-9F3D-C6F2C509546C}" type="slidenum">
              <a:rPr lang="en-US" smtClean="0"/>
              <a:t>31</a:t>
            </a:fld>
            <a:endParaRPr lang="en-US"/>
          </a:p>
        </p:txBody>
      </p:sp>
    </p:spTree>
    <p:extLst>
      <p:ext uri="{BB962C8B-B14F-4D97-AF65-F5344CB8AC3E}">
        <p14:creationId xmlns:p14="http://schemas.microsoft.com/office/powerpoint/2010/main" val="184608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1ECA1B-439B-BD45-9F3D-C6F2C509546C}" type="slidenum">
              <a:rPr lang="en-US" smtClean="0"/>
              <a:t>5</a:t>
            </a:fld>
            <a:endParaRPr lang="en-US"/>
          </a:p>
        </p:txBody>
      </p:sp>
    </p:spTree>
    <p:extLst>
      <p:ext uri="{BB962C8B-B14F-4D97-AF65-F5344CB8AC3E}">
        <p14:creationId xmlns:p14="http://schemas.microsoft.com/office/powerpoint/2010/main" val="65458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Directed: </a:t>
            </a:r>
            <a:r>
              <a:rPr lang="en-US" sz="1200" dirty="0" smtClean="0">
                <a:solidFill>
                  <a:schemeClr val="accent5"/>
                </a:solidFill>
              </a:rPr>
              <a:t>Students have a goal and know how to achieve it.</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Focused:</a:t>
            </a:r>
            <a:r>
              <a:rPr lang="en-US" b="1" baseline="0" dirty="0" smtClean="0"/>
              <a:t> </a:t>
            </a:r>
            <a:r>
              <a:rPr lang="en-US" sz="1200" dirty="0" smtClean="0">
                <a:solidFill>
                  <a:srgbClr val="000000"/>
                </a:solidFill>
              </a:rPr>
              <a:t>Students Stay on track – keeping their eyes on the prize</a:t>
            </a:r>
          </a:p>
        </p:txBody>
      </p:sp>
      <p:sp>
        <p:nvSpPr>
          <p:cNvPr id="4" name="Slide Number Placeholder 3"/>
          <p:cNvSpPr>
            <a:spLocks noGrp="1"/>
          </p:cNvSpPr>
          <p:nvPr>
            <p:ph type="sldNum" sz="quarter" idx="10"/>
          </p:nvPr>
        </p:nvSpPr>
        <p:spPr/>
        <p:txBody>
          <a:bodyPr/>
          <a:lstStyle/>
          <a:p>
            <a:fld id="{8E1ECA1B-439B-BD45-9F3D-C6F2C509546C}" type="slidenum">
              <a:rPr lang="en-US" smtClean="0"/>
              <a:t>6</a:t>
            </a:fld>
            <a:endParaRPr lang="en-US"/>
          </a:p>
        </p:txBody>
      </p:sp>
    </p:spTree>
    <p:extLst>
      <p:ext uri="{BB962C8B-B14F-4D97-AF65-F5344CB8AC3E}">
        <p14:creationId xmlns:p14="http://schemas.microsoft.com/office/powerpoint/2010/main" val="3755512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Nurtured: </a:t>
            </a:r>
            <a:r>
              <a:rPr lang="en-US" sz="1200" dirty="0" smtClean="0">
                <a:solidFill>
                  <a:srgbClr val="000000"/>
                </a:solidFill>
              </a:rPr>
              <a:t>Students feel somebody wants and helps them to succeed.</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Valued: </a:t>
            </a:r>
            <a:r>
              <a:rPr lang="en-US" sz="1200" dirty="0" smtClean="0">
                <a:solidFill>
                  <a:srgbClr val="000000"/>
                </a:solidFill>
              </a:rPr>
              <a:t>Students’ skills, talents, abilities and experiences are recognized; they have opportunities to contribute on campus and feel their contributions are appreciated.</a:t>
            </a:r>
          </a:p>
        </p:txBody>
      </p:sp>
      <p:sp>
        <p:nvSpPr>
          <p:cNvPr id="4" name="Slide Number Placeholder 3"/>
          <p:cNvSpPr>
            <a:spLocks noGrp="1"/>
          </p:cNvSpPr>
          <p:nvPr>
            <p:ph type="sldNum" sz="quarter" idx="10"/>
          </p:nvPr>
        </p:nvSpPr>
        <p:spPr/>
        <p:txBody>
          <a:bodyPr/>
          <a:lstStyle/>
          <a:p>
            <a:fld id="{8E1ECA1B-439B-BD45-9F3D-C6F2C509546C}" type="slidenum">
              <a:rPr lang="en-US" smtClean="0"/>
              <a:t>7</a:t>
            </a:fld>
            <a:endParaRPr lang="en-US"/>
          </a:p>
        </p:txBody>
      </p:sp>
    </p:spTree>
    <p:extLst>
      <p:ext uri="{BB962C8B-B14F-4D97-AF65-F5344CB8AC3E}">
        <p14:creationId xmlns:p14="http://schemas.microsoft.com/office/powerpoint/2010/main" val="2970592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Connected: </a:t>
            </a:r>
            <a:r>
              <a:rPr lang="en-US" sz="1200" dirty="0" smtClean="0">
                <a:solidFill>
                  <a:srgbClr val="000000"/>
                </a:solidFill>
              </a:rPr>
              <a:t>Students feel like they are a part of the college community.</a:t>
            </a:r>
          </a:p>
          <a:p>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Engaged: </a:t>
            </a:r>
            <a:r>
              <a:rPr lang="en-US" sz="1200" dirty="0" smtClean="0">
                <a:solidFill>
                  <a:srgbClr val="000000"/>
                </a:solidFill>
              </a:rPr>
              <a:t>Students actively participate in class and extracurricular activities.</a:t>
            </a:r>
          </a:p>
        </p:txBody>
      </p:sp>
      <p:sp>
        <p:nvSpPr>
          <p:cNvPr id="4" name="Slide Number Placeholder 3"/>
          <p:cNvSpPr>
            <a:spLocks noGrp="1"/>
          </p:cNvSpPr>
          <p:nvPr>
            <p:ph type="sldNum" sz="quarter" idx="10"/>
          </p:nvPr>
        </p:nvSpPr>
        <p:spPr/>
        <p:txBody>
          <a:bodyPr/>
          <a:lstStyle/>
          <a:p>
            <a:fld id="{8E1ECA1B-439B-BD45-9F3D-C6F2C509546C}" type="slidenum">
              <a:rPr lang="en-US" smtClean="0"/>
              <a:t>8</a:t>
            </a:fld>
            <a:endParaRPr lang="en-US"/>
          </a:p>
        </p:txBody>
      </p:sp>
    </p:spTree>
    <p:extLst>
      <p:ext uri="{BB962C8B-B14F-4D97-AF65-F5344CB8AC3E}">
        <p14:creationId xmlns:p14="http://schemas.microsoft.com/office/powerpoint/2010/main" val="382231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1ECA1B-439B-BD45-9F3D-C6F2C509546C}" type="slidenum">
              <a:rPr lang="en-US" smtClean="0"/>
              <a:t>10</a:t>
            </a:fld>
            <a:endParaRPr lang="en-US"/>
          </a:p>
        </p:txBody>
      </p:sp>
    </p:spTree>
    <p:extLst>
      <p:ext uri="{BB962C8B-B14F-4D97-AF65-F5344CB8AC3E}">
        <p14:creationId xmlns:p14="http://schemas.microsoft.com/office/powerpoint/2010/main" val="88221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1ECA1B-439B-BD45-9F3D-C6F2C509546C}" type="slidenum">
              <a:rPr lang="en-US" smtClean="0"/>
              <a:t>11</a:t>
            </a:fld>
            <a:endParaRPr lang="en-US"/>
          </a:p>
        </p:txBody>
      </p:sp>
    </p:spTree>
    <p:extLst>
      <p:ext uri="{BB962C8B-B14F-4D97-AF65-F5344CB8AC3E}">
        <p14:creationId xmlns:p14="http://schemas.microsoft.com/office/powerpoint/2010/main" val="1459686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1ECA1B-439B-BD45-9F3D-C6F2C509546C}" type="slidenum">
              <a:rPr lang="en-US" smtClean="0"/>
              <a:t>12</a:t>
            </a:fld>
            <a:endParaRPr lang="en-US"/>
          </a:p>
        </p:txBody>
      </p:sp>
    </p:spTree>
    <p:extLst>
      <p:ext uri="{BB962C8B-B14F-4D97-AF65-F5344CB8AC3E}">
        <p14:creationId xmlns:p14="http://schemas.microsoft.com/office/powerpoint/2010/main" val="945012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49ADAD-1DB3-49EF-921B-81BC5F6C42D9}" type="datetimeFigureOut">
              <a:rPr lang="en-US" smtClean="0"/>
              <a:t>4/26/17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C43F1-3F63-48C6-A1A6-B2E311AD4561}" type="slidenum">
              <a:rPr lang="en-US" smtClean="0"/>
              <a:t>‹#›</a:t>
            </a:fld>
            <a:endParaRPr lang="en-US"/>
          </a:p>
        </p:txBody>
      </p:sp>
    </p:spTree>
    <p:extLst>
      <p:ext uri="{BB962C8B-B14F-4D97-AF65-F5344CB8AC3E}">
        <p14:creationId xmlns:p14="http://schemas.microsoft.com/office/powerpoint/2010/main" val="3412775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9ADAD-1DB3-49EF-921B-81BC5F6C42D9}" type="datetimeFigureOut">
              <a:rPr lang="en-US" smtClean="0"/>
              <a:t>4/26/17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C43F1-3F63-48C6-A1A6-B2E311AD4561}" type="slidenum">
              <a:rPr lang="en-US" smtClean="0"/>
              <a:t>‹#›</a:t>
            </a:fld>
            <a:endParaRPr lang="en-US"/>
          </a:p>
        </p:txBody>
      </p:sp>
    </p:spTree>
    <p:extLst>
      <p:ext uri="{BB962C8B-B14F-4D97-AF65-F5344CB8AC3E}">
        <p14:creationId xmlns:p14="http://schemas.microsoft.com/office/powerpoint/2010/main" val="334875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9ADAD-1DB3-49EF-921B-81BC5F6C42D9}" type="datetimeFigureOut">
              <a:rPr lang="en-US" smtClean="0"/>
              <a:t>4/26/17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C43F1-3F63-48C6-A1A6-B2E311AD4561}" type="slidenum">
              <a:rPr lang="en-US" smtClean="0"/>
              <a:t>‹#›</a:t>
            </a:fld>
            <a:endParaRPr lang="en-US"/>
          </a:p>
        </p:txBody>
      </p:sp>
    </p:spTree>
    <p:extLst>
      <p:ext uri="{BB962C8B-B14F-4D97-AF65-F5344CB8AC3E}">
        <p14:creationId xmlns:p14="http://schemas.microsoft.com/office/powerpoint/2010/main" val="2193045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5_Blank">
    <p:spTree>
      <p:nvGrpSpPr>
        <p:cNvPr id="1" name=""/>
        <p:cNvGrpSpPr/>
        <p:nvPr/>
      </p:nvGrpSpPr>
      <p:grpSpPr>
        <a:xfrm>
          <a:off x="0" y="0"/>
          <a:ext cx="0" cy="0"/>
          <a:chOff x="0" y="0"/>
          <a:chExt cx="0" cy="0"/>
        </a:xfrm>
      </p:grpSpPr>
      <p:sp>
        <p:nvSpPr>
          <p:cNvPr id="7" name="Title 6"/>
          <p:cNvSpPr>
            <a:spLocks noGrp="1"/>
          </p:cNvSpPr>
          <p:nvPr>
            <p:ph type="title"/>
          </p:nvPr>
        </p:nvSpPr>
        <p:spPr>
          <a:xfrm rot="16200000">
            <a:off x="-2476499" y="2654300"/>
            <a:ext cx="6299200" cy="1143000"/>
          </a:xfrm>
        </p:spPr>
        <p:txBody>
          <a:bodyPr/>
          <a:lstStyle>
            <a:lvl1pPr>
              <a:defRPr>
                <a:solidFill>
                  <a:srgbClr val="0D2142"/>
                </a:solidFill>
              </a:defRPr>
            </a:lvl1pPr>
          </a:lstStyle>
          <a:p>
            <a:r>
              <a:rPr lang="en-US" dirty="0" smtClean="0"/>
              <a:t>Click to edit Master title style</a:t>
            </a:r>
            <a:endParaRPr lang="en-US" dirty="0"/>
          </a:p>
        </p:txBody>
      </p:sp>
      <p:sp>
        <p:nvSpPr>
          <p:cNvPr id="9" name="Title 1"/>
          <p:cNvSpPr txBox="1">
            <a:spLocks/>
          </p:cNvSpPr>
          <p:nvPr userDrawn="1"/>
        </p:nvSpPr>
        <p:spPr>
          <a:xfrm>
            <a:off x="1476671" y="6477000"/>
            <a:ext cx="9191331" cy="191347"/>
          </a:xfrm>
          <a:prstGeom prst="rect">
            <a:avLst/>
          </a:prstGeom>
          <a:effectLst/>
        </p:spPr>
        <p:txBody>
          <a:bodyPr vert="horz" wrap="none" lIns="0" tIns="0" rIns="121920" bIns="0" rtlCol="0" anchor="ctr" anchorCtr="0">
            <a:noAutofit/>
          </a:bodyPr>
          <a:lstStyle>
            <a:lvl1pPr algn="l" defTabSz="457200" rtl="0" eaLnBrk="1" latinLnBrk="0" hangingPunct="1">
              <a:spcBef>
                <a:spcPct val="0"/>
              </a:spcBef>
              <a:buNone/>
              <a:defRPr sz="3200" b="1" kern="1200">
                <a:solidFill>
                  <a:schemeClr val="tx1"/>
                </a:solidFill>
                <a:effectLst/>
                <a:latin typeface="+mj-lt"/>
                <a:ea typeface="+mj-ea"/>
                <a:cs typeface="+mj-cs"/>
              </a:defRPr>
            </a:lvl1pPr>
          </a:lstStyle>
          <a:p>
            <a:pPr algn="r"/>
            <a:r>
              <a:rPr lang="en-US" sz="1067" b="0" dirty="0" smtClean="0">
                <a:solidFill>
                  <a:schemeClr val="bg1"/>
                </a:solidFill>
              </a:rPr>
              <a:t>Front Range College  </a:t>
            </a:r>
            <a:r>
              <a:rPr lang="en-US" sz="1067" b="0" dirty="0" smtClean="0">
                <a:solidFill>
                  <a:srgbClr val="6BC6DD"/>
                </a:solidFill>
              </a:rPr>
              <a:t>|</a:t>
            </a:r>
            <a:r>
              <a:rPr lang="en-US" sz="1067" b="0" dirty="0" smtClean="0">
                <a:solidFill>
                  <a:schemeClr val="accent1"/>
                </a:solidFill>
              </a:rPr>
              <a:t> </a:t>
            </a:r>
            <a:r>
              <a:rPr lang="en-US" sz="1067" b="0" dirty="0" smtClean="0">
                <a:solidFill>
                  <a:schemeClr val="bg1"/>
                </a:solidFill>
              </a:rPr>
              <a:t> Hope Reconsidered</a:t>
            </a:r>
            <a:endParaRPr lang="en-US" sz="1067" b="0" dirty="0">
              <a:solidFill>
                <a:schemeClr val="bg1"/>
              </a:solidFill>
            </a:endParaRPr>
          </a:p>
        </p:txBody>
      </p:sp>
      <p:sp>
        <p:nvSpPr>
          <p:cNvPr id="11" name="Rounded Rectangle 10"/>
          <p:cNvSpPr/>
          <p:nvPr userDrawn="1"/>
        </p:nvSpPr>
        <p:spPr>
          <a:xfrm>
            <a:off x="101601" y="6477000"/>
            <a:ext cx="10566400" cy="203200"/>
          </a:xfrm>
          <a:prstGeom prst="roundRect">
            <a:avLst/>
          </a:prstGeom>
          <a:solidFill>
            <a:srgbClr val="0D21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Picture Placeholder 4"/>
          <p:cNvSpPr>
            <a:spLocks noGrp="1"/>
          </p:cNvSpPr>
          <p:nvPr>
            <p:ph type="pic" sz="quarter" idx="10"/>
          </p:nvPr>
        </p:nvSpPr>
        <p:spPr>
          <a:xfrm>
            <a:off x="10871200" y="5735320"/>
            <a:ext cx="1117600" cy="949960"/>
          </a:xfrm>
        </p:spPr>
        <p:txBody>
          <a:bodyPr/>
          <a:lstStyle/>
          <a:p>
            <a:endParaRPr lang="en-US"/>
          </a:p>
        </p:txBody>
      </p:sp>
    </p:spTree>
    <p:extLst>
      <p:ext uri="{BB962C8B-B14F-4D97-AF65-F5344CB8AC3E}">
        <p14:creationId xmlns:p14="http://schemas.microsoft.com/office/powerpoint/2010/main" val="201935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6_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423861"/>
            <a:ext cx="11480800" cy="769939"/>
          </a:xfrm>
          <a:effectLst/>
        </p:spPr>
        <p:txBody>
          <a:bodyPr anchor="t"/>
          <a:lstStyle>
            <a:lvl1pPr algn="l">
              <a:defRPr sz="4267" b="1">
                <a:solidFill>
                  <a:srgbClr val="0D2142"/>
                </a:solidFill>
                <a:effectLst/>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06400" y="1193800"/>
            <a:ext cx="11480800" cy="609600"/>
          </a:xfrm>
          <a:effectLst/>
        </p:spPr>
        <p:txBody>
          <a:bodyPr anchor="ctr">
            <a:normAutofit/>
          </a:bodyPr>
          <a:lstStyle>
            <a:lvl1pPr marL="0" indent="0" algn="l">
              <a:buNone/>
              <a:defRPr sz="3200">
                <a:solidFill>
                  <a:srgbClr val="90AD3E"/>
                </a:solidFill>
                <a:effectLst/>
                <a:latin typeface="+mj-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Click to edit Master text styles</a:t>
            </a:r>
          </a:p>
        </p:txBody>
      </p:sp>
      <p:sp>
        <p:nvSpPr>
          <p:cNvPr id="12" name="Rounded Rectangle 11"/>
          <p:cNvSpPr/>
          <p:nvPr userDrawn="1"/>
        </p:nvSpPr>
        <p:spPr>
          <a:xfrm>
            <a:off x="101601" y="6477000"/>
            <a:ext cx="10566400" cy="203200"/>
          </a:xfrm>
          <a:prstGeom prst="roundRect">
            <a:avLst/>
          </a:prstGeom>
          <a:solidFill>
            <a:srgbClr val="0D21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Title 1"/>
          <p:cNvSpPr txBox="1">
            <a:spLocks/>
          </p:cNvSpPr>
          <p:nvPr userDrawn="1"/>
        </p:nvSpPr>
        <p:spPr>
          <a:xfrm>
            <a:off x="1476671" y="6477000"/>
            <a:ext cx="9191331" cy="191347"/>
          </a:xfrm>
          <a:prstGeom prst="rect">
            <a:avLst/>
          </a:prstGeom>
          <a:effectLst/>
        </p:spPr>
        <p:txBody>
          <a:bodyPr vert="horz" wrap="none" lIns="0" tIns="0" rIns="121920" bIns="0" rtlCol="0" anchor="ctr" anchorCtr="0">
            <a:noAutofit/>
          </a:bodyPr>
          <a:lstStyle>
            <a:lvl1pPr algn="l" defTabSz="457200" rtl="0" eaLnBrk="1" latinLnBrk="0" hangingPunct="1">
              <a:spcBef>
                <a:spcPct val="0"/>
              </a:spcBef>
              <a:buNone/>
              <a:defRPr sz="3200" b="1" kern="1200">
                <a:solidFill>
                  <a:schemeClr val="tx1"/>
                </a:solidFill>
                <a:effectLst/>
                <a:latin typeface="+mj-lt"/>
                <a:ea typeface="+mj-ea"/>
                <a:cs typeface="+mj-cs"/>
              </a:defRPr>
            </a:lvl1pPr>
          </a:lstStyle>
          <a:p>
            <a:pPr algn="r"/>
            <a:endParaRPr lang="en-US" sz="1067" b="0" dirty="0">
              <a:solidFill>
                <a:schemeClr val="bg1"/>
              </a:solidFill>
            </a:endParaRPr>
          </a:p>
        </p:txBody>
      </p:sp>
      <p:sp>
        <p:nvSpPr>
          <p:cNvPr id="5" name="Picture Placeholder 4"/>
          <p:cNvSpPr>
            <a:spLocks noGrp="1"/>
          </p:cNvSpPr>
          <p:nvPr>
            <p:ph type="pic" sz="quarter" idx="10"/>
          </p:nvPr>
        </p:nvSpPr>
        <p:spPr>
          <a:xfrm>
            <a:off x="10871200" y="5735320"/>
            <a:ext cx="1117600" cy="949960"/>
          </a:xfrm>
        </p:spPr>
        <p:txBody>
          <a:bodyPr/>
          <a:lstStyle/>
          <a:p>
            <a:endParaRPr lang="en-US"/>
          </a:p>
        </p:txBody>
      </p:sp>
    </p:spTree>
    <p:extLst>
      <p:ext uri="{BB962C8B-B14F-4D97-AF65-F5344CB8AC3E}">
        <p14:creationId xmlns:p14="http://schemas.microsoft.com/office/powerpoint/2010/main" val="11506524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8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04800" y="6452974"/>
            <a:ext cx="3860800" cy="268503"/>
          </a:xfrm>
          <a:prstGeom prst="rect">
            <a:avLst/>
          </a:prstGeom>
        </p:spPr>
        <p:txBody>
          <a:bodyPr/>
          <a:lstStyle/>
          <a:p>
            <a:r>
              <a:rPr lang="en-US" smtClean="0">
                <a:solidFill>
                  <a:srgbClr val="000000">
                    <a:lumMod val="50000"/>
                    <a:lumOff val="50000"/>
                  </a:srgbClr>
                </a:solidFill>
                <a:latin typeface="Times New Roman"/>
              </a:rPr>
              <a:t>Destination Graduation</a:t>
            </a:r>
            <a:endParaRPr lang="en-US">
              <a:solidFill>
                <a:srgbClr val="000000">
                  <a:lumMod val="50000"/>
                  <a:lumOff val="50000"/>
                </a:srgbClr>
              </a:solidFill>
              <a:latin typeface="Times New Roman"/>
            </a:endParaRPr>
          </a:p>
        </p:txBody>
      </p:sp>
      <p:sp>
        <p:nvSpPr>
          <p:cNvPr id="4" name="Slide Number Placeholder 3"/>
          <p:cNvSpPr>
            <a:spLocks noGrp="1"/>
          </p:cNvSpPr>
          <p:nvPr>
            <p:ph type="sldNum" sz="quarter" idx="12"/>
          </p:nvPr>
        </p:nvSpPr>
        <p:spPr/>
        <p:txBody>
          <a:bodyPr/>
          <a:lstStyle/>
          <a:p>
            <a:fld id="{2066355A-084C-D24E-9AD2-7E4FC41EA627}" type="slidenum">
              <a:rPr lang="en-US" smtClean="0">
                <a:solidFill>
                  <a:srgbClr val="000000">
                    <a:lumMod val="50000"/>
                    <a:lumOff val="50000"/>
                  </a:srgbClr>
                </a:solidFill>
                <a:latin typeface="Times New Roman"/>
              </a:rPr>
              <a:pPr/>
              <a:t>‹#›</a:t>
            </a:fld>
            <a:endParaRPr lang="en-US">
              <a:solidFill>
                <a:srgbClr val="000000">
                  <a:lumMod val="50000"/>
                  <a:lumOff val="50000"/>
                </a:srgbClr>
              </a:solidFill>
              <a:latin typeface="Times New Roman"/>
            </a:endParaRPr>
          </a:p>
        </p:txBody>
      </p:sp>
      <p:sp>
        <p:nvSpPr>
          <p:cNvPr id="5" name="Rectangle 4"/>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latin typeface="Times New Roman"/>
            </a:endParaRPr>
          </a:p>
        </p:txBody>
      </p:sp>
      <p:sp>
        <p:nvSpPr>
          <p:cNvPr id="7" name="Title 6"/>
          <p:cNvSpPr>
            <a:spLocks noGrp="1"/>
          </p:cNvSpPr>
          <p:nvPr>
            <p:ph type="title"/>
          </p:nvPr>
        </p:nvSpPr>
        <p:spPr>
          <a:xfrm>
            <a:off x="304800" y="381000"/>
            <a:ext cx="11582400" cy="1143000"/>
          </a:xfrm>
        </p:spPr>
        <p:txBody>
          <a:bodyPr/>
          <a:lstStyle>
            <a:lvl1pPr algn="ctr">
              <a:defRPr>
                <a:solidFill>
                  <a:srgbClr val="0D2142"/>
                </a:solidFill>
              </a:defRPr>
            </a:lvl1pPr>
          </a:lstStyle>
          <a:p>
            <a:r>
              <a:rPr lang="en-US" dirty="0" smtClean="0"/>
              <a:t>Click to edit Master title style</a:t>
            </a:r>
            <a:endParaRPr lang="en-US" dirty="0"/>
          </a:p>
        </p:txBody>
      </p:sp>
      <p:sp>
        <p:nvSpPr>
          <p:cNvPr id="10" name="Rounded Rectangle 9"/>
          <p:cNvSpPr/>
          <p:nvPr userDrawn="1"/>
        </p:nvSpPr>
        <p:spPr>
          <a:xfrm>
            <a:off x="101601" y="6477000"/>
            <a:ext cx="10566400" cy="203200"/>
          </a:xfrm>
          <a:prstGeom prst="roundRect">
            <a:avLst/>
          </a:prstGeom>
          <a:solidFill>
            <a:srgbClr val="0D21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Picture Placeholder 4"/>
          <p:cNvSpPr>
            <a:spLocks noGrp="1"/>
          </p:cNvSpPr>
          <p:nvPr>
            <p:ph type="pic" sz="quarter" idx="10"/>
          </p:nvPr>
        </p:nvSpPr>
        <p:spPr>
          <a:xfrm>
            <a:off x="10871200" y="5735320"/>
            <a:ext cx="1117600" cy="949960"/>
          </a:xfrm>
        </p:spPr>
        <p:txBody>
          <a:bodyPr/>
          <a:lstStyle/>
          <a:p>
            <a:endParaRPr lang="en-US"/>
          </a:p>
        </p:txBody>
      </p:sp>
    </p:spTree>
    <p:extLst>
      <p:ext uri="{BB962C8B-B14F-4D97-AF65-F5344CB8AC3E}">
        <p14:creationId xmlns:p14="http://schemas.microsoft.com/office/powerpoint/2010/main" val="1995143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9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04800" y="6452974"/>
            <a:ext cx="3860800" cy="268503"/>
          </a:xfrm>
          <a:prstGeom prst="rect">
            <a:avLst/>
          </a:prstGeom>
        </p:spPr>
        <p:txBody>
          <a:bodyPr/>
          <a:lstStyle/>
          <a:p>
            <a:r>
              <a:rPr lang="en-US" smtClean="0">
                <a:solidFill>
                  <a:srgbClr val="000000">
                    <a:lumMod val="50000"/>
                    <a:lumOff val="50000"/>
                  </a:srgbClr>
                </a:solidFill>
                <a:latin typeface="Times New Roman"/>
              </a:rPr>
              <a:t>Destination Graduation</a:t>
            </a:r>
            <a:endParaRPr lang="en-US">
              <a:solidFill>
                <a:srgbClr val="000000">
                  <a:lumMod val="50000"/>
                  <a:lumOff val="50000"/>
                </a:srgbClr>
              </a:solidFill>
              <a:latin typeface="Times New Roman"/>
            </a:endParaRPr>
          </a:p>
        </p:txBody>
      </p:sp>
      <p:sp>
        <p:nvSpPr>
          <p:cNvPr id="4" name="Slide Number Placeholder 3"/>
          <p:cNvSpPr>
            <a:spLocks noGrp="1"/>
          </p:cNvSpPr>
          <p:nvPr>
            <p:ph type="sldNum" sz="quarter" idx="12"/>
          </p:nvPr>
        </p:nvSpPr>
        <p:spPr/>
        <p:txBody>
          <a:bodyPr/>
          <a:lstStyle/>
          <a:p>
            <a:fld id="{2066355A-084C-D24E-9AD2-7E4FC41EA627}" type="slidenum">
              <a:rPr lang="en-US" smtClean="0">
                <a:solidFill>
                  <a:srgbClr val="000000">
                    <a:lumMod val="50000"/>
                    <a:lumOff val="50000"/>
                  </a:srgbClr>
                </a:solidFill>
                <a:latin typeface="Times New Roman"/>
              </a:rPr>
              <a:pPr/>
              <a:t>‹#›</a:t>
            </a:fld>
            <a:endParaRPr lang="en-US">
              <a:solidFill>
                <a:srgbClr val="000000">
                  <a:lumMod val="50000"/>
                  <a:lumOff val="50000"/>
                </a:srgbClr>
              </a:solidFill>
              <a:latin typeface="Times New Roman"/>
            </a:endParaRPr>
          </a:p>
        </p:txBody>
      </p:sp>
      <p:sp>
        <p:nvSpPr>
          <p:cNvPr id="5" name="Rectangle 4"/>
          <p:cNvSpPr/>
          <p:nvPr userDrawn="1"/>
        </p:nvSpPr>
        <p:spPr>
          <a:xfrm>
            <a:off x="0" y="0"/>
            <a:ext cx="12192000" cy="6858000"/>
          </a:xfrm>
          <a:prstGeom prst="rect">
            <a:avLst/>
          </a:prstGeom>
          <a:solidFill>
            <a:schemeClr val="tx2">
              <a:lumMod val="90000"/>
              <a:lumOff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latin typeface="Times New Roman"/>
            </a:endParaRPr>
          </a:p>
        </p:txBody>
      </p:sp>
      <p:sp>
        <p:nvSpPr>
          <p:cNvPr id="7" name="Title 6"/>
          <p:cNvSpPr>
            <a:spLocks noGrp="1"/>
          </p:cNvSpPr>
          <p:nvPr>
            <p:ph type="title" hasCustomPrompt="1"/>
          </p:nvPr>
        </p:nvSpPr>
        <p:spPr>
          <a:xfrm>
            <a:off x="304800" y="2258787"/>
            <a:ext cx="11582400" cy="1143000"/>
          </a:xfrm>
        </p:spPr>
        <p:txBody>
          <a:bodyPr>
            <a:normAutofit/>
          </a:bodyPr>
          <a:lstStyle>
            <a:lvl1pPr algn="ctr">
              <a:defRPr sz="6000" b="1" baseline="0">
                <a:solidFill>
                  <a:schemeClr val="bg1"/>
                </a:solidFill>
              </a:defRPr>
            </a:lvl1pPr>
          </a:lstStyle>
          <a:p>
            <a:r>
              <a:rPr lang="en-US" dirty="0" smtClean="0"/>
              <a:t>Temperature Check</a:t>
            </a:r>
            <a:endParaRPr lang="en-US" dirty="0"/>
          </a:p>
        </p:txBody>
      </p:sp>
      <p:sp>
        <p:nvSpPr>
          <p:cNvPr id="10" name="Rounded Rectangle 9"/>
          <p:cNvSpPr/>
          <p:nvPr userDrawn="1"/>
        </p:nvSpPr>
        <p:spPr>
          <a:xfrm flipV="1">
            <a:off x="101600" y="3532954"/>
            <a:ext cx="11997871" cy="4571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8669" y="5923341"/>
            <a:ext cx="1162661" cy="714956"/>
          </a:xfrm>
          <a:prstGeom prst="rect">
            <a:avLst/>
          </a:prstGeom>
        </p:spPr>
      </p:pic>
      <p:sp>
        <p:nvSpPr>
          <p:cNvPr id="14" name="Text Placeholder 13"/>
          <p:cNvSpPr>
            <a:spLocks noGrp="1"/>
          </p:cNvSpPr>
          <p:nvPr>
            <p:ph type="body" sz="quarter" idx="14"/>
          </p:nvPr>
        </p:nvSpPr>
        <p:spPr>
          <a:xfrm>
            <a:off x="304800" y="3719741"/>
            <a:ext cx="11639550" cy="655638"/>
          </a:xfrm>
        </p:spPr>
        <p:txBody>
          <a:bodyPr/>
          <a:lstStyle>
            <a:lvl1pPr marL="0" indent="0" algn="ctr">
              <a:buNone/>
              <a:defRPr>
                <a:solidFill>
                  <a:schemeClr val="accent5">
                    <a:lumMod val="60000"/>
                    <a:lumOff val="40000"/>
                  </a:schemeClr>
                </a:solidFill>
              </a:defRPr>
            </a:lvl1pPr>
            <a:lvl2pPr marL="457200" indent="0" algn="ctr">
              <a:buNone/>
              <a:defRPr>
                <a:solidFill>
                  <a:schemeClr val="accent5">
                    <a:lumMod val="60000"/>
                    <a:lumOff val="40000"/>
                  </a:schemeClr>
                </a:solidFill>
              </a:defRPr>
            </a:lvl2pPr>
            <a:lvl3pPr marL="914400" indent="0" algn="ctr">
              <a:buNone/>
              <a:defRPr>
                <a:solidFill>
                  <a:schemeClr val="accent5">
                    <a:lumMod val="60000"/>
                    <a:lumOff val="40000"/>
                  </a:schemeClr>
                </a:solidFill>
              </a:defRPr>
            </a:lvl3pPr>
            <a:lvl4pPr marL="1371600" indent="0" algn="ctr">
              <a:buNone/>
              <a:defRPr>
                <a:solidFill>
                  <a:schemeClr val="accent5">
                    <a:lumMod val="60000"/>
                    <a:lumOff val="40000"/>
                  </a:schemeClr>
                </a:solidFill>
              </a:defRPr>
            </a:lvl4pPr>
            <a:lvl5pPr marL="1828800" indent="0" algn="ctr">
              <a:buNone/>
              <a:defRPr>
                <a:solidFill>
                  <a:schemeClr val="accent5">
                    <a:lumMod val="60000"/>
                    <a:lumOff val="4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1361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4/26/17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
        <p:nvSpPr>
          <p:cNvPr id="5" name="Title 4"/>
          <p:cNvSpPr>
            <a:spLocks noGrp="1"/>
          </p:cNvSpPr>
          <p:nvPr>
            <p:ph type="title"/>
          </p:nvPr>
        </p:nvSpPr>
        <p:spPr>
          <a:xfrm>
            <a:off x="1524000" y="274639"/>
            <a:ext cx="9855200" cy="1143000"/>
          </a:xfrm>
        </p:spPr>
        <p:txBody>
          <a:bodyPr/>
          <a:lstStyle/>
          <a:p>
            <a:r>
              <a:rPr lang="en-US" dirty="0" smtClean="0"/>
              <a:t>Click to edit Master title style</a:t>
            </a:r>
            <a:endParaRPr lang="en-US" dirty="0"/>
          </a:p>
        </p:txBody>
      </p:sp>
      <p:sp>
        <p:nvSpPr>
          <p:cNvPr id="7" name="Text Placeholder 6"/>
          <p:cNvSpPr>
            <a:spLocks noGrp="1"/>
          </p:cNvSpPr>
          <p:nvPr>
            <p:ph type="body" sz="quarter" idx="13"/>
          </p:nvPr>
        </p:nvSpPr>
        <p:spPr>
          <a:xfrm>
            <a:off x="1524000" y="1803400"/>
            <a:ext cx="9855200" cy="4470400"/>
          </a:xfrm>
        </p:spPr>
        <p:txBody>
          <a:bodyPr/>
          <a:lstStyle>
            <a:lvl1pPr>
              <a:buClr>
                <a:schemeClr val="accent1"/>
              </a:buClr>
              <a:defRPr>
                <a:solidFill>
                  <a:schemeClr val="accent5">
                    <a:lumMod val="75000"/>
                    <a:lumOff val="25000"/>
                  </a:schemeClr>
                </a:solidFill>
              </a:defRPr>
            </a:lvl1pPr>
            <a:lvl2pPr>
              <a:buClr>
                <a:schemeClr val="accent1"/>
              </a:buClr>
              <a:defRPr>
                <a:solidFill>
                  <a:schemeClr val="accent5">
                    <a:lumMod val="75000"/>
                    <a:lumOff val="25000"/>
                  </a:schemeClr>
                </a:solidFill>
              </a:defRPr>
            </a:lvl2pPr>
            <a:lvl3pPr>
              <a:buClr>
                <a:schemeClr val="accent1"/>
              </a:buClr>
              <a:defRPr>
                <a:solidFill>
                  <a:schemeClr val="accent5">
                    <a:lumMod val="75000"/>
                    <a:lumOff val="25000"/>
                  </a:schemeClr>
                </a:solidFill>
              </a:defRPr>
            </a:lvl3pPr>
            <a:lvl4pPr>
              <a:buClr>
                <a:schemeClr val="accent1"/>
              </a:buClr>
              <a:defRPr>
                <a:solidFill>
                  <a:schemeClr val="accent5">
                    <a:lumMod val="75000"/>
                    <a:lumOff val="25000"/>
                  </a:schemeClr>
                </a:solidFill>
              </a:defRPr>
            </a:lvl4pPr>
            <a:lvl5pPr>
              <a:buClr>
                <a:schemeClr val="accent1"/>
              </a:buClr>
              <a:defRPr>
                <a:solidFill>
                  <a:schemeClr val="accent5">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Picture Placeholder 7"/>
          <p:cNvSpPr>
            <a:spLocks noGrp="1"/>
          </p:cNvSpPr>
          <p:nvPr>
            <p:ph type="pic" sz="quarter" idx="14"/>
          </p:nvPr>
        </p:nvSpPr>
        <p:spPr>
          <a:xfrm>
            <a:off x="0" y="0"/>
            <a:ext cx="1341120" cy="6858000"/>
          </a:xfrm>
          <a:solidFill>
            <a:schemeClr val="bg2">
              <a:lumMod val="65000"/>
            </a:schemeClr>
          </a:solidFill>
        </p:spPr>
        <p:txBody>
          <a:bodyPr/>
          <a:lstStyle/>
          <a:p>
            <a:endParaRPr lang="en-US"/>
          </a:p>
        </p:txBody>
      </p:sp>
    </p:spTree>
    <p:extLst>
      <p:ext uri="{BB962C8B-B14F-4D97-AF65-F5344CB8AC3E}">
        <p14:creationId xmlns:p14="http://schemas.microsoft.com/office/powerpoint/2010/main" val="910264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1_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423861"/>
            <a:ext cx="11480800" cy="769939"/>
          </a:xfrm>
          <a:effectLst/>
        </p:spPr>
        <p:txBody>
          <a:bodyPr anchor="t"/>
          <a:lstStyle>
            <a:lvl1pPr algn="l">
              <a:defRPr sz="4267" b="1">
                <a:solidFill>
                  <a:srgbClr val="0D2142"/>
                </a:solidFill>
                <a:effectLst/>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06400" y="1193800"/>
            <a:ext cx="11480800" cy="609600"/>
          </a:xfrm>
          <a:effectLst/>
        </p:spPr>
        <p:txBody>
          <a:bodyPr anchor="ctr">
            <a:normAutofit/>
          </a:bodyPr>
          <a:lstStyle>
            <a:lvl1pPr marL="0" indent="0" algn="l">
              <a:buNone/>
              <a:defRPr sz="3200">
                <a:solidFill>
                  <a:srgbClr val="90AD3E"/>
                </a:solidFill>
                <a:effectLst/>
                <a:latin typeface="+mj-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Click to edit Master text styles</a:t>
            </a:r>
          </a:p>
        </p:txBody>
      </p:sp>
      <p:sp>
        <p:nvSpPr>
          <p:cNvPr id="18" name="Rounded Rectangle 17"/>
          <p:cNvSpPr/>
          <p:nvPr userDrawn="1"/>
        </p:nvSpPr>
        <p:spPr>
          <a:xfrm>
            <a:off x="101601" y="6477000"/>
            <a:ext cx="10566400" cy="203200"/>
          </a:xfrm>
          <a:prstGeom prst="roundRect">
            <a:avLst/>
          </a:prstGeom>
          <a:solidFill>
            <a:srgbClr val="0D21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Picture Placeholder 4"/>
          <p:cNvSpPr>
            <a:spLocks noGrp="1"/>
          </p:cNvSpPr>
          <p:nvPr>
            <p:ph type="pic" sz="quarter" idx="10"/>
          </p:nvPr>
        </p:nvSpPr>
        <p:spPr>
          <a:xfrm>
            <a:off x="10871200" y="5735320"/>
            <a:ext cx="1117600" cy="949960"/>
          </a:xfrm>
        </p:spPr>
        <p:txBody>
          <a:bodyPr/>
          <a:lstStyle/>
          <a:p>
            <a:endParaRPr lang="en-US"/>
          </a:p>
        </p:txBody>
      </p:sp>
    </p:spTree>
    <p:extLst>
      <p:ext uri="{BB962C8B-B14F-4D97-AF65-F5344CB8AC3E}">
        <p14:creationId xmlns:p14="http://schemas.microsoft.com/office/powerpoint/2010/main" val="24969828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9ADAD-1DB3-49EF-921B-81BC5F6C42D9}" type="datetimeFigureOut">
              <a:rPr lang="en-US" smtClean="0"/>
              <a:t>4/26/17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C43F1-3F63-48C6-A1A6-B2E311AD4561}" type="slidenum">
              <a:rPr lang="en-US" smtClean="0"/>
              <a:t>‹#›</a:t>
            </a:fld>
            <a:endParaRPr lang="en-US"/>
          </a:p>
        </p:txBody>
      </p:sp>
    </p:spTree>
    <p:extLst>
      <p:ext uri="{BB962C8B-B14F-4D97-AF65-F5344CB8AC3E}">
        <p14:creationId xmlns:p14="http://schemas.microsoft.com/office/powerpoint/2010/main" val="4135240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49ADAD-1DB3-49EF-921B-81BC5F6C42D9}" type="datetimeFigureOut">
              <a:rPr lang="en-US" smtClean="0"/>
              <a:t>4/26/17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C43F1-3F63-48C6-A1A6-B2E311AD4561}" type="slidenum">
              <a:rPr lang="en-US" smtClean="0"/>
              <a:t>‹#›</a:t>
            </a:fld>
            <a:endParaRPr lang="en-US"/>
          </a:p>
        </p:txBody>
      </p:sp>
    </p:spTree>
    <p:extLst>
      <p:ext uri="{BB962C8B-B14F-4D97-AF65-F5344CB8AC3E}">
        <p14:creationId xmlns:p14="http://schemas.microsoft.com/office/powerpoint/2010/main" val="2690766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49ADAD-1DB3-49EF-921B-81BC5F6C42D9}" type="datetimeFigureOut">
              <a:rPr lang="en-US" smtClean="0"/>
              <a:t>4/26/17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C43F1-3F63-48C6-A1A6-B2E311AD4561}" type="slidenum">
              <a:rPr lang="en-US" smtClean="0"/>
              <a:t>‹#›</a:t>
            </a:fld>
            <a:endParaRPr lang="en-US"/>
          </a:p>
        </p:txBody>
      </p:sp>
    </p:spTree>
    <p:extLst>
      <p:ext uri="{BB962C8B-B14F-4D97-AF65-F5344CB8AC3E}">
        <p14:creationId xmlns:p14="http://schemas.microsoft.com/office/powerpoint/2010/main" val="4024835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49ADAD-1DB3-49EF-921B-81BC5F6C42D9}" type="datetimeFigureOut">
              <a:rPr lang="en-US" smtClean="0"/>
              <a:t>4/26/17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AC43F1-3F63-48C6-A1A6-B2E311AD4561}" type="slidenum">
              <a:rPr lang="en-US" smtClean="0"/>
              <a:t>‹#›</a:t>
            </a:fld>
            <a:endParaRPr lang="en-US"/>
          </a:p>
        </p:txBody>
      </p:sp>
    </p:spTree>
    <p:extLst>
      <p:ext uri="{BB962C8B-B14F-4D97-AF65-F5344CB8AC3E}">
        <p14:creationId xmlns:p14="http://schemas.microsoft.com/office/powerpoint/2010/main" val="1187976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49ADAD-1DB3-49EF-921B-81BC5F6C42D9}" type="datetimeFigureOut">
              <a:rPr lang="en-US" smtClean="0"/>
              <a:t>4/26/17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AC43F1-3F63-48C6-A1A6-B2E311AD4561}" type="slidenum">
              <a:rPr lang="en-US" smtClean="0"/>
              <a:t>‹#›</a:t>
            </a:fld>
            <a:endParaRPr lang="en-US"/>
          </a:p>
        </p:txBody>
      </p:sp>
    </p:spTree>
    <p:extLst>
      <p:ext uri="{BB962C8B-B14F-4D97-AF65-F5344CB8AC3E}">
        <p14:creationId xmlns:p14="http://schemas.microsoft.com/office/powerpoint/2010/main" val="1694360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9ADAD-1DB3-49EF-921B-81BC5F6C42D9}" type="datetimeFigureOut">
              <a:rPr lang="en-US" smtClean="0"/>
              <a:t>4/26/17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AC43F1-3F63-48C6-A1A6-B2E311AD4561}" type="slidenum">
              <a:rPr lang="en-US" smtClean="0"/>
              <a:t>‹#›</a:t>
            </a:fld>
            <a:endParaRPr lang="en-US"/>
          </a:p>
        </p:txBody>
      </p:sp>
    </p:spTree>
    <p:extLst>
      <p:ext uri="{BB962C8B-B14F-4D97-AF65-F5344CB8AC3E}">
        <p14:creationId xmlns:p14="http://schemas.microsoft.com/office/powerpoint/2010/main" val="2089733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9ADAD-1DB3-49EF-921B-81BC5F6C42D9}" type="datetimeFigureOut">
              <a:rPr lang="en-US" smtClean="0"/>
              <a:t>4/26/17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C43F1-3F63-48C6-A1A6-B2E311AD4561}" type="slidenum">
              <a:rPr lang="en-US" smtClean="0"/>
              <a:t>‹#›</a:t>
            </a:fld>
            <a:endParaRPr lang="en-US"/>
          </a:p>
        </p:txBody>
      </p:sp>
    </p:spTree>
    <p:extLst>
      <p:ext uri="{BB962C8B-B14F-4D97-AF65-F5344CB8AC3E}">
        <p14:creationId xmlns:p14="http://schemas.microsoft.com/office/powerpoint/2010/main" val="1029222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9ADAD-1DB3-49EF-921B-81BC5F6C42D9}" type="datetimeFigureOut">
              <a:rPr lang="en-US" smtClean="0"/>
              <a:t>4/26/17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C43F1-3F63-48C6-A1A6-B2E311AD4561}" type="slidenum">
              <a:rPr lang="en-US" smtClean="0"/>
              <a:t>‹#›</a:t>
            </a:fld>
            <a:endParaRPr lang="en-US"/>
          </a:p>
        </p:txBody>
      </p:sp>
    </p:spTree>
    <p:extLst>
      <p:ext uri="{BB962C8B-B14F-4D97-AF65-F5344CB8AC3E}">
        <p14:creationId xmlns:p14="http://schemas.microsoft.com/office/powerpoint/2010/main" val="12278263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49ADAD-1DB3-49EF-921B-81BC5F6C42D9}" type="datetimeFigureOut">
              <a:rPr lang="en-US" smtClean="0"/>
              <a:t>4/26/17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C43F1-3F63-48C6-A1A6-B2E311AD4561}" type="slidenum">
              <a:rPr lang="en-US" smtClean="0"/>
              <a:t>‹#›</a:t>
            </a:fld>
            <a:endParaRPr lang="en-US"/>
          </a:p>
        </p:txBody>
      </p:sp>
    </p:spTree>
    <p:extLst>
      <p:ext uri="{BB962C8B-B14F-4D97-AF65-F5344CB8AC3E}">
        <p14:creationId xmlns:p14="http://schemas.microsoft.com/office/powerpoint/2010/main" val="3046525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4.emf"/><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4.emf"/><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15.emf"/><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15.emf"/><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4.emf"/><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4.emf"/><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4.emf"/><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19.wmf"/><Relationship Id="rId4" Type="http://schemas.openxmlformats.org/officeDocument/2006/relationships/image" Target="../media/image4.emf"/><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4.emf"/><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1.xml"/><Relationship Id="rId5" Type="http://schemas.openxmlformats.org/officeDocument/2006/relationships/image" Target="../media/image4.emf"/><Relationship Id="rId6" Type="http://schemas.openxmlformats.org/officeDocument/2006/relationships/image" Target="../media/image5.png"/><Relationship Id="rId1" Type="http://schemas.microsoft.com/office/2007/relationships/media" Target="../media/media1.mov"/><Relationship Id="rId2" Type="http://schemas.openxmlformats.org/officeDocument/2006/relationships/video" Target="../media/media1.mo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4.emf"/><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4.emf"/><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4.emf"/><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4.emf"/><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4.emf"/><Relationship Id="rId1" Type="http://schemas.openxmlformats.org/officeDocument/2006/relationships/slideLayout" Target="../slideLayouts/slideLayout17.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4.emf"/><Relationship Id="rId1" Type="http://schemas.openxmlformats.org/officeDocument/2006/relationships/slideLayout" Target="../slideLayouts/slideLayout17.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4.emf"/><Relationship Id="rId1" Type="http://schemas.openxmlformats.org/officeDocument/2006/relationships/slideLayout" Target="../slideLayouts/slideLayout17.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4.emf"/><Relationship Id="rId1" Type="http://schemas.openxmlformats.org/officeDocument/2006/relationships/slideLayout" Target="../slideLayouts/slideLayout17.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4.emf"/><Relationship Id="rId1" Type="http://schemas.openxmlformats.org/officeDocument/2006/relationships/slideLayout" Target="../slideLayouts/slideLayout17.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6.jpg"/><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4.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jpg"/><Relationship Id="rId3"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5" Type="http://schemas.openxmlformats.org/officeDocument/2006/relationships/image" Target="../media/image10.emf"/><Relationship Id="rId6" Type="http://schemas.openxmlformats.org/officeDocument/2006/relationships/image" Target="../media/image11.emf"/><Relationship Id="rId7" Type="http://schemas.openxmlformats.org/officeDocument/2006/relationships/image" Target="../media/image12.emf"/><Relationship Id="rId8" Type="http://schemas.openxmlformats.org/officeDocument/2006/relationships/image" Target="../media/image13.emf"/><Relationship Id="rId9" Type="http://schemas.openxmlformats.org/officeDocument/2006/relationships/image" Target="../media/image4.emf"/><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13.emf"/><Relationship Id="rId5" Type="http://schemas.openxmlformats.org/officeDocument/2006/relationships/image" Target="../media/image4.emf"/><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5" Type="http://schemas.openxmlformats.org/officeDocument/2006/relationships/image" Target="../media/image4.emf"/><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9.emf"/><Relationship Id="rId5" Type="http://schemas.openxmlformats.org/officeDocument/2006/relationships/image" Target="../media/image4.emf"/><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udent_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89" y="616532"/>
            <a:ext cx="6146982" cy="6234545"/>
          </a:xfrm>
          <a:prstGeom prst="rect">
            <a:avLst/>
          </a:prstGeom>
        </p:spPr>
      </p:pic>
      <p:sp>
        <p:nvSpPr>
          <p:cNvPr id="2" name="Title 1"/>
          <p:cNvSpPr>
            <a:spLocks noGrp="1"/>
          </p:cNvSpPr>
          <p:nvPr>
            <p:ph type="title"/>
          </p:nvPr>
        </p:nvSpPr>
        <p:spPr>
          <a:xfrm>
            <a:off x="2946403" y="994613"/>
            <a:ext cx="9243444" cy="2399102"/>
          </a:xfrm>
        </p:spPr>
        <p:txBody>
          <a:bodyPr>
            <a:noAutofit/>
          </a:bodyPr>
          <a:lstStyle/>
          <a:p>
            <a:pPr algn="ctr"/>
            <a:r>
              <a:rPr lang="en-US" sz="8800" dirty="0" smtClean="0">
                <a:solidFill>
                  <a:srgbClr val="0F3661"/>
                </a:solidFill>
              </a:rPr>
              <a:t>Are We</a:t>
            </a:r>
            <a:r>
              <a:rPr lang="en-US" sz="8800" b="1">
                <a:solidFill>
                  <a:srgbClr val="0F3661"/>
                </a:solidFill>
              </a:rPr>
              <a:t/>
            </a:r>
            <a:br>
              <a:rPr lang="en-US" sz="8800" b="1">
                <a:solidFill>
                  <a:srgbClr val="0F3661"/>
                </a:solidFill>
              </a:rPr>
            </a:br>
            <a:r>
              <a:rPr lang="en-US" sz="8800" b="1" smtClean="0">
                <a:solidFill>
                  <a:schemeClr val="accent5"/>
                </a:solidFill>
              </a:rPr>
              <a:t>Student Ready</a:t>
            </a:r>
            <a:r>
              <a:rPr lang="en-US" sz="8800" b="1" dirty="0" smtClean="0">
                <a:solidFill>
                  <a:schemeClr val="accent5"/>
                </a:solidFill>
              </a:rPr>
              <a:t>?</a:t>
            </a:r>
            <a:endParaRPr lang="en-US" sz="8800" b="1" dirty="0">
              <a:solidFill>
                <a:schemeClr val="accent5"/>
              </a:solidFill>
            </a:endParaRPr>
          </a:p>
        </p:txBody>
      </p:sp>
      <p:sp>
        <p:nvSpPr>
          <p:cNvPr id="3" name="Content Placeholder 2"/>
          <p:cNvSpPr>
            <a:spLocks noGrp="1"/>
          </p:cNvSpPr>
          <p:nvPr>
            <p:ph idx="1"/>
          </p:nvPr>
        </p:nvSpPr>
        <p:spPr>
          <a:xfrm>
            <a:off x="7586133" y="5568808"/>
            <a:ext cx="4519044" cy="944210"/>
          </a:xfrm>
        </p:spPr>
        <p:txBody>
          <a:bodyPr>
            <a:normAutofit/>
          </a:bodyPr>
          <a:lstStyle/>
          <a:p>
            <a:pPr marL="0" indent="0">
              <a:lnSpc>
                <a:spcPct val="110000"/>
              </a:lnSpc>
              <a:spcBef>
                <a:spcPts val="0"/>
              </a:spcBef>
              <a:buNone/>
            </a:pPr>
            <a:r>
              <a:rPr lang="en-US" sz="1800" b="1" dirty="0" smtClean="0"/>
              <a:t>Dr. Michael A. Baston</a:t>
            </a:r>
          </a:p>
          <a:p>
            <a:pPr marL="0" indent="0">
              <a:lnSpc>
                <a:spcPct val="110000"/>
              </a:lnSpc>
              <a:spcBef>
                <a:spcPts val="0"/>
              </a:spcBef>
              <a:buNone/>
            </a:pPr>
            <a:r>
              <a:rPr lang="en-US" sz="1400" dirty="0" smtClean="0">
                <a:solidFill>
                  <a:schemeClr val="tx2">
                    <a:lumMod val="90000"/>
                    <a:lumOff val="10000"/>
                  </a:schemeClr>
                </a:solidFill>
              </a:rPr>
              <a:t>Vice President for Student Affairs &amp; Associate Provost</a:t>
            </a:r>
          </a:p>
          <a:p>
            <a:pPr marL="0" indent="0">
              <a:lnSpc>
                <a:spcPct val="110000"/>
              </a:lnSpc>
              <a:spcBef>
                <a:spcPts val="0"/>
              </a:spcBef>
              <a:buNone/>
            </a:pPr>
            <a:r>
              <a:rPr lang="en-US" sz="1400" dirty="0" smtClean="0">
                <a:solidFill>
                  <a:schemeClr val="tx2">
                    <a:lumMod val="90000"/>
                    <a:lumOff val="10000"/>
                  </a:schemeClr>
                </a:solidFill>
              </a:rPr>
              <a:t>LaGuardia Community College</a:t>
            </a:r>
          </a:p>
        </p:txBody>
      </p:sp>
      <p:grpSp>
        <p:nvGrpSpPr>
          <p:cNvPr id="7" name="Group 6"/>
          <p:cNvGrpSpPr/>
          <p:nvPr/>
        </p:nvGrpSpPr>
        <p:grpSpPr>
          <a:xfrm>
            <a:off x="4806771" y="4754782"/>
            <a:ext cx="6916100" cy="707855"/>
            <a:chOff x="5142195" y="4591957"/>
            <a:chExt cx="6267709" cy="707855"/>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2195" y="4591957"/>
              <a:ext cx="2403050" cy="701730"/>
            </a:xfrm>
            <a:prstGeom prst="rect">
              <a:avLst/>
            </a:prstGeom>
          </p:spPr>
        </p:pic>
        <p:sp>
          <p:nvSpPr>
            <p:cNvPr id="4" name="Rectangle 3"/>
            <p:cNvSpPr/>
            <p:nvPr/>
          </p:nvSpPr>
          <p:spPr>
            <a:xfrm>
              <a:off x="7614952" y="4598081"/>
              <a:ext cx="3794952" cy="701731"/>
            </a:xfrm>
            <a:prstGeom prst="rect">
              <a:avLst/>
            </a:prstGeom>
          </p:spPr>
          <p:txBody>
            <a:bodyPr wrap="square">
              <a:spAutoFit/>
            </a:bodyPr>
            <a:lstStyle/>
            <a:p>
              <a:pPr>
                <a:lnSpc>
                  <a:spcPct val="110000"/>
                </a:lnSpc>
              </a:pPr>
              <a:r>
                <a:rPr lang="en-US" b="1" dirty="0" smtClean="0"/>
                <a:t>Ohio Association of </a:t>
              </a:r>
              <a:r>
                <a:rPr lang="en-US" b="1" smtClean="0"/>
                <a:t>Community Colleges</a:t>
              </a:r>
              <a:endParaRPr lang="en-US" b="1" dirty="0"/>
            </a:p>
            <a:p>
              <a:pPr>
                <a:lnSpc>
                  <a:spcPct val="110000"/>
                </a:lnSpc>
              </a:pPr>
              <a:r>
                <a:rPr lang="en-US" b="1" dirty="0">
                  <a:solidFill>
                    <a:srgbClr val="0F3661"/>
                  </a:solidFill>
                </a:rPr>
                <a:t>Friday, April </a:t>
              </a:r>
              <a:r>
                <a:rPr lang="en-US" b="1" dirty="0" smtClean="0">
                  <a:solidFill>
                    <a:srgbClr val="0F3661"/>
                  </a:solidFill>
                </a:rPr>
                <a:t>27</a:t>
              </a:r>
              <a:r>
                <a:rPr lang="en-US" b="1" dirty="0">
                  <a:solidFill>
                    <a:srgbClr val="0F3661"/>
                  </a:solidFill>
                </a:rPr>
                <a:t>, 2017</a:t>
              </a:r>
              <a:endParaRPr lang="en-US" dirty="0"/>
            </a:p>
          </p:txBody>
        </p:sp>
      </p:grpSp>
      <p:sp>
        <p:nvSpPr>
          <p:cNvPr id="11" name="TextBox 10"/>
          <p:cNvSpPr txBox="1"/>
          <p:nvPr/>
        </p:nvSpPr>
        <p:spPr>
          <a:xfrm>
            <a:off x="3090332" y="3396732"/>
            <a:ext cx="8898467" cy="400110"/>
          </a:xfrm>
          <a:prstGeom prst="rect">
            <a:avLst/>
          </a:prstGeom>
          <a:noFill/>
        </p:spPr>
        <p:txBody>
          <a:bodyPr wrap="square" rtlCol="0">
            <a:spAutoFit/>
          </a:bodyPr>
          <a:lstStyle/>
          <a:p>
            <a:pPr algn="ctr"/>
            <a:r>
              <a:rPr lang="en-US" sz="2000" b="1">
                <a:solidFill>
                  <a:schemeClr val="tx1">
                    <a:lumMod val="65000"/>
                    <a:lumOff val="35000"/>
                  </a:schemeClr>
                </a:solidFill>
              </a:rPr>
              <a:t>Creating The Conditions For True Institutional Effectiveness in Student Success</a:t>
            </a:r>
          </a:p>
        </p:txBody>
      </p:sp>
    </p:spTree>
    <p:extLst>
      <p:ext uri="{BB962C8B-B14F-4D97-AF65-F5344CB8AC3E}">
        <p14:creationId xmlns:p14="http://schemas.microsoft.com/office/powerpoint/2010/main" val="13754365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dds-Against-Them.eps"/>
          <p:cNvPicPr>
            <a:picLocks noChangeAspect="1"/>
          </p:cNvPicPr>
          <p:nvPr/>
        </p:nvPicPr>
        <p:blipFill rotWithShape="1">
          <a:blip r:embed="rId3">
            <a:extLst>
              <a:ext uri="{28A0092B-C50C-407E-A947-70E740481C1C}">
                <a14:useLocalDpi xmlns:a14="http://schemas.microsoft.com/office/drawing/2010/main" val="0"/>
              </a:ext>
            </a:extLst>
          </a:blip>
          <a:srcRect l="-1348" t="14581" r="-299" b="-695"/>
          <a:stretch/>
        </p:blipFill>
        <p:spPr>
          <a:xfrm>
            <a:off x="1592035" y="443052"/>
            <a:ext cx="8869680" cy="5669280"/>
          </a:xfrm>
          <a:prstGeom prst="rect">
            <a:avLst/>
          </a:prstGeom>
        </p:spPr>
      </p:pic>
      <p:sp>
        <p:nvSpPr>
          <p:cNvPr id="6" name="Title 5"/>
          <p:cNvSpPr>
            <a:spLocks noGrp="1"/>
          </p:cNvSpPr>
          <p:nvPr>
            <p:ph type="title"/>
          </p:nvPr>
        </p:nvSpPr>
        <p:spPr/>
        <p:txBody>
          <a:bodyPr/>
          <a:lstStyle/>
          <a:p>
            <a:pPr algn="ctr"/>
            <a:r>
              <a:rPr lang="en-US" b="1" dirty="0" smtClean="0">
                <a:solidFill>
                  <a:schemeClr val="accent5"/>
                </a:solidFill>
              </a:rPr>
              <a:t>Odds</a:t>
            </a:r>
            <a:r>
              <a:rPr lang="en-US" dirty="0" smtClean="0"/>
              <a:t> Against Them</a:t>
            </a:r>
            <a:endParaRPr lang="en-US" dirty="0"/>
          </a:p>
        </p:txBody>
      </p:sp>
      <p:pic>
        <p:nvPicPr>
          <p:cNvPr id="8" name="Picture Placeholder 7" descr="DrB_Presentation_Silv-Logo.pdf"/>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8456" t="-6566" r="8456" b="-6566"/>
          <a:stretch/>
        </p:blipFill>
        <p:spPr>
          <a:xfrm>
            <a:off x="10871200" y="5867400"/>
            <a:ext cx="1117600" cy="949960"/>
          </a:xfrm>
        </p:spPr>
      </p:pic>
      <p:sp>
        <p:nvSpPr>
          <p:cNvPr id="2" name="Rectangle 1"/>
          <p:cNvSpPr/>
          <p:nvPr/>
        </p:nvSpPr>
        <p:spPr>
          <a:xfrm>
            <a:off x="1532467" y="1312333"/>
            <a:ext cx="1955800" cy="254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649133" y="1312333"/>
            <a:ext cx="1955800" cy="254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070600" y="1312333"/>
            <a:ext cx="1955800" cy="254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8551333" y="1312333"/>
            <a:ext cx="1955800" cy="254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473199" y="3776132"/>
            <a:ext cx="9033933" cy="18034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883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chemeClr val="accent5"/>
                </a:solidFill>
              </a:rPr>
              <a:t>What We </a:t>
            </a:r>
            <a:r>
              <a:rPr lang="en-US" sz="3200" b="1" dirty="0" smtClean="0">
                <a:solidFill>
                  <a:schemeClr val="accent5"/>
                </a:solidFill>
              </a:rPr>
              <a:t>Know</a:t>
            </a:r>
            <a:r>
              <a:rPr lang="en-US" sz="3200" dirty="0" smtClean="0">
                <a:solidFill>
                  <a:schemeClr val="accent5"/>
                </a:solidFill>
              </a:rPr>
              <a:t>:</a:t>
            </a:r>
            <a:r>
              <a:rPr lang="en-US" sz="3200" dirty="0" smtClean="0">
                <a:solidFill>
                  <a:schemeClr val="tx2">
                    <a:lumMod val="90000"/>
                    <a:lumOff val="10000"/>
                  </a:schemeClr>
                </a:solidFill>
              </a:rPr>
              <a:t> Tackling </a:t>
            </a:r>
            <a:r>
              <a:rPr lang="en-US" sz="3200" dirty="0">
                <a:solidFill>
                  <a:schemeClr val="tx2">
                    <a:lumMod val="90000"/>
                    <a:lumOff val="10000"/>
                  </a:schemeClr>
                </a:solidFill>
              </a:rPr>
              <a:t>The Hierarchy of Needs</a:t>
            </a:r>
            <a:endParaRPr lang="en-US" sz="4800" b="1" dirty="0">
              <a:solidFill>
                <a:schemeClr val="tx2">
                  <a:lumMod val="90000"/>
                  <a:lumOff val="10000"/>
                </a:schemeClr>
              </a:solidFill>
            </a:endParaRPr>
          </a:p>
        </p:txBody>
      </p:sp>
      <p:sp>
        <p:nvSpPr>
          <p:cNvPr id="13" name="TextBox 12"/>
          <p:cNvSpPr txBox="1"/>
          <p:nvPr/>
        </p:nvSpPr>
        <p:spPr>
          <a:xfrm>
            <a:off x="4347028" y="1635868"/>
            <a:ext cx="6400800" cy="1169551"/>
          </a:xfrm>
          <a:prstGeom prst="rect">
            <a:avLst/>
          </a:prstGeom>
          <a:noFill/>
        </p:spPr>
        <p:txBody>
          <a:bodyPr wrap="square" rtlCol="0">
            <a:spAutoFit/>
          </a:bodyPr>
          <a:lstStyle/>
          <a:p>
            <a:pPr algn="ctr">
              <a:lnSpc>
                <a:spcPts val="2800"/>
              </a:lnSpc>
            </a:pPr>
            <a:r>
              <a:rPr lang="en-US" sz="2000" dirty="0">
                <a:solidFill>
                  <a:srgbClr val="000000"/>
                </a:solidFill>
              </a:rPr>
              <a:t>Applying an adapted Maslow’s </a:t>
            </a:r>
            <a:r>
              <a:rPr lang="en-US" sz="2000" dirty="0" err="1">
                <a:solidFill>
                  <a:srgbClr val="000000"/>
                </a:solidFill>
              </a:rPr>
              <a:t>Hierachy</a:t>
            </a:r>
            <a:r>
              <a:rPr lang="en-US" sz="2000" dirty="0">
                <a:solidFill>
                  <a:srgbClr val="000000"/>
                </a:solidFill>
              </a:rPr>
              <a:t> of needs for community college students is necessary to determine how to the institution will marshal resources to support students: </a:t>
            </a:r>
          </a:p>
        </p:txBody>
      </p:sp>
      <p:sp>
        <p:nvSpPr>
          <p:cNvPr id="3" name="TextBox 2"/>
          <p:cNvSpPr txBox="1"/>
          <p:nvPr/>
        </p:nvSpPr>
        <p:spPr>
          <a:xfrm>
            <a:off x="5148034" y="2917287"/>
            <a:ext cx="5080000" cy="810478"/>
          </a:xfrm>
          <a:prstGeom prst="rect">
            <a:avLst/>
          </a:prstGeom>
          <a:noFill/>
        </p:spPr>
        <p:txBody>
          <a:bodyPr wrap="square" rtlCol="0">
            <a:spAutoFit/>
          </a:bodyPr>
          <a:lstStyle/>
          <a:p>
            <a:pPr algn="ctr">
              <a:lnSpc>
                <a:spcPts val="2800"/>
              </a:lnSpc>
            </a:pPr>
            <a:r>
              <a:rPr lang="en-US" sz="2000" b="1" dirty="0">
                <a:solidFill>
                  <a:schemeClr val="accent1"/>
                </a:solidFill>
              </a:rPr>
              <a:t>All of the needs must be considered when supporting community college students </a:t>
            </a:r>
          </a:p>
        </p:txBody>
      </p:sp>
      <p:pic>
        <p:nvPicPr>
          <p:cNvPr id="7" name="Picture 6" descr="RTS_Pyramid_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424" y="1491948"/>
            <a:ext cx="5689600" cy="4504267"/>
          </a:xfrm>
          <a:prstGeom prst="rect">
            <a:avLst/>
          </a:prstGeom>
        </p:spPr>
      </p:pic>
      <p:pic>
        <p:nvPicPr>
          <p:cNvPr id="8" name="Picture Placeholder 7" descr="DrB_Presentation_Silv-Logo.pdf"/>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8456" t="-6566" r="8456" b="-6566"/>
          <a:stretch/>
        </p:blipFill>
        <p:spPr>
          <a:xfrm>
            <a:off x="10871200" y="5867400"/>
            <a:ext cx="1117600" cy="949960"/>
          </a:xfrm>
        </p:spPr>
      </p:pic>
    </p:spTree>
    <p:extLst>
      <p:ext uri="{BB962C8B-B14F-4D97-AF65-F5344CB8AC3E}">
        <p14:creationId xmlns:p14="http://schemas.microsoft.com/office/powerpoint/2010/main" val="394650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chemeClr val="accent5"/>
                </a:solidFill>
              </a:rPr>
              <a:t>What We </a:t>
            </a:r>
            <a:r>
              <a:rPr lang="en-US" sz="3200" b="1" dirty="0" smtClean="0">
                <a:solidFill>
                  <a:schemeClr val="accent5"/>
                </a:solidFill>
              </a:rPr>
              <a:t>Know:</a:t>
            </a:r>
            <a:r>
              <a:rPr lang="en-US" sz="3200" dirty="0" smtClean="0">
                <a:solidFill>
                  <a:srgbClr val="C4262E"/>
                </a:solidFill>
              </a:rPr>
              <a:t> </a:t>
            </a:r>
            <a:r>
              <a:rPr lang="en-US" sz="3200" dirty="0" smtClean="0">
                <a:solidFill>
                  <a:schemeClr val="tx2">
                    <a:lumMod val="90000"/>
                    <a:lumOff val="10000"/>
                  </a:schemeClr>
                </a:solidFill>
              </a:rPr>
              <a:t>Tackling </a:t>
            </a:r>
            <a:r>
              <a:rPr lang="en-US" sz="3200" dirty="0">
                <a:solidFill>
                  <a:schemeClr val="tx2">
                    <a:lumMod val="90000"/>
                    <a:lumOff val="10000"/>
                  </a:schemeClr>
                </a:solidFill>
              </a:rPr>
              <a:t>The Hierarchy of Needs</a:t>
            </a:r>
            <a:endParaRPr lang="en-US" sz="4800" b="1" dirty="0">
              <a:solidFill>
                <a:schemeClr val="tx2">
                  <a:lumMod val="90000"/>
                  <a:lumOff val="10000"/>
                </a:schemeClr>
              </a:solidFill>
            </a:endParaRPr>
          </a:p>
        </p:txBody>
      </p:sp>
      <p:sp>
        <p:nvSpPr>
          <p:cNvPr id="4" name="TextBox 3"/>
          <p:cNvSpPr txBox="1"/>
          <p:nvPr/>
        </p:nvSpPr>
        <p:spPr>
          <a:xfrm>
            <a:off x="4936067" y="2273576"/>
            <a:ext cx="5723464" cy="3416320"/>
          </a:xfrm>
          <a:prstGeom prst="rect">
            <a:avLst/>
          </a:prstGeom>
          <a:noFill/>
        </p:spPr>
        <p:txBody>
          <a:bodyPr wrap="square" rtlCol="0">
            <a:spAutoFit/>
          </a:bodyPr>
          <a:lstStyle/>
          <a:p>
            <a:pPr marL="380990" indent="-380990">
              <a:lnSpc>
                <a:spcPct val="200000"/>
              </a:lnSpc>
              <a:buClr>
                <a:schemeClr val="accent1"/>
              </a:buClr>
              <a:buFont typeface="Wingdings" charset="2"/>
              <a:buChar char="Ø"/>
            </a:pPr>
            <a:r>
              <a:rPr lang="en-US" dirty="0">
                <a:solidFill>
                  <a:srgbClr val="000000"/>
                </a:solidFill>
              </a:rPr>
              <a:t>Students are often </a:t>
            </a:r>
            <a:r>
              <a:rPr lang="en-US" b="1" dirty="0">
                <a:solidFill>
                  <a:schemeClr val="accent1"/>
                </a:solidFill>
              </a:rPr>
              <a:t>first generation</a:t>
            </a:r>
            <a:r>
              <a:rPr lang="en-US" dirty="0">
                <a:solidFill>
                  <a:srgbClr val="000000"/>
                </a:solidFill>
              </a:rPr>
              <a:t> college </a:t>
            </a:r>
            <a:r>
              <a:rPr lang="en-US" dirty="0" smtClean="0">
                <a:solidFill>
                  <a:srgbClr val="000000"/>
                </a:solidFill>
              </a:rPr>
              <a:t>students</a:t>
            </a:r>
            <a:endParaRPr lang="en-US" dirty="0">
              <a:solidFill>
                <a:srgbClr val="000000"/>
              </a:solidFill>
            </a:endParaRPr>
          </a:p>
          <a:p>
            <a:pPr marL="380990" indent="-380990">
              <a:lnSpc>
                <a:spcPct val="200000"/>
              </a:lnSpc>
              <a:buClr>
                <a:schemeClr val="accent1"/>
              </a:buClr>
              <a:buFont typeface="Wingdings" charset="2"/>
              <a:buChar char="Ø"/>
            </a:pPr>
            <a:r>
              <a:rPr lang="en-US" dirty="0">
                <a:solidFill>
                  <a:srgbClr val="000000"/>
                </a:solidFill>
              </a:rPr>
              <a:t>Students often encounter </a:t>
            </a:r>
            <a:r>
              <a:rPr lang="en-US" b="1" dirty="0">
                <a:solidFill>
                  <a:schemeClr val="accent1"/>
                </a:solidFill>
              </a:rPr>
              <a:t>English as a second </a:t>
            </a:r>
            <a:r>
              <a:rPr lang="en-US" b="1" dirty="0" smtClean="0">
                <a:solidFill>
                  <a:schemeClr val="accent1"/>
                </a:solidFill>
              </a:rPr>
              <a:t>language</a:t>
            </a:r>
            <a:endParaRPr lang="en-US" b="1" dirty="0">
              <a:solidFill>
                <a:schemeClr val="accent1"/>
              </a:solidFill>
            </a:endParaRPr>
          </a:p>
          <a:p>
            <a:pPr marL="380990" indent="-380990">
              <a:lnSpc>
                <a:spcPct val="200000"/>
              </a:lnSpc>
              <a:buClr>
                <a:schemeClr val="accent1"/>
              </a:buClr>
              <a:buFont typeface="Wingdings" charset="2"/>
              <a:buChar char="Ø"/>
            </a:pPr>
            <a:r>
              <a:rPr lang="en-US" dirty="0">
                <a:solidFill>
                  <a:srgbClr val="000000"/>
                </a:solidFill>
              </a:rPr>
              <a:t>Students often </a:t>
            </a:r>
            <a:r>
              <a:rPr lang="en-US" b="1" dirty="0">
                <a:solidFill>
                  <a:schemeClr val="accent1"/>
                </a:solidFill>
              </a:rPr>
              <a:t>work</a:t>
            </a:r>
            <a:r>
              <a:rPr lang="en-US" dirty="0">
                <a:solidFill>
                  <a:srgbClr val="000000"/>
                </a:solidFill>
              </a:rPr>
              <a:t> more than 20 hours a </a:t>
            </a:r>
            <a:r>
              <a:rPr lang="en-US" dirty="0" smtClean="0">
                <a:solidFill>
                  <a:srgbClr val="000000"/>
                </a:solidFill>
              </a:rPr>
              <a:t>week</a:t>
            </a:r>
            <a:endParaRPr lang="en-US" dirty="0">
              <a:solidFill>
                <a:srgbClr val="000000"/>
              </a:solidFill>
            </a:endParaRPr>
          </a:p>
          <a:p>
            <a:pPr marL="380990" indent="-380990">
              <a:lnSpc>
                <a:spcPct val="200000"/>
              </a:lnSpc>
              <a:buClr>
                <a:schemeClr val="accent1"/>
              </a:buClr>
              <a:buFont typeface="Wingdings" charset="2"/>
              <a:buChar char="Ø"/>
            </a:pPr>
            <a:r>
              <a:rPr lang="en-US" dirty="0">
                <a:solidFill>
                  <a:srgbClr val="000000"/>
                </a:solidFill>
              </a:rPr>
              <a:t>Students take care of </a:t>
            </a:r>
            <a:r>
              <a:rPr lang="en-US" b="1" dirty="0">
                <a:solidFill>
                  <a:schemeClr val="accent1"/>
                </a:solidFill>
              </a:rPr>
              <a:t>children or relatives</a:t>
            </a:r>
            <a:r>
              <a:rPr lang="en-US" dirty="0">
                <a:solidFill>
                  <a:srgbClr val="000000"/>
                </a:solidFill>
              </a:rPr>
              <a:t> as the primary </a:t>
            </a:r>
            <a:r>
              <a:rPr lang="en-US" dirty="0" smtClean="0">
                <a:solidFill>
                  <a:srgbClr val="000000"/>
                </a:solidFill>
              </a:rPr>
              <a:t>caregiver</a:t>
            </a:r>
            <a:endParaRPr lang="en-US" dirty="0">
              <a:solidFill>
                <a:srgbClr val="000000"/>
              </a:solidFill>
            </a:endParaRPr>
          </a:p>
          <a:p>
            <a:pPr marL="380990" indent="-380990">
              <a:lnSpc>
                <a:spcPct val="200000"/>
              </a:lnSpc>
              <a:buClr>
                <a:schemeClr val="accent1"/>
              </a:buClr>
              <a:buFont typeface="Wingdings" charset="2"/>
              <a:buChar char="Ø"/>
            </a:pPr>
            <a:r>
              <a:rPr lang="en-US" dirty="0">
                <a:solidFill>
                  <a:srgbClr val="000000"/>
                </a:solidFill>
              </a:rPr>
              <a:t>Students may have only completed </a:t>
            </a:r>
            <a:r>
              <a:rPr lang="en-US" b="1" dirty="0">
                <a:solidFill>
                  <a:schemeClr val="accent1"/>
                </a:solidFill>
              </a:rPr>
              <a:t>remedial </a:t>
            </a:r>
            <a:r>
              <a:rPr lang="en-US" b="1" dirty="0" smtClean="0">
                <a:solidFill>
                  <a:schemeClr val="accent1"/>
                </a:solidFill>
              </a:rPr>
              <a:t>courses</a:t>
            </a:r>
            <a:endParaRPr lang="en-US" b="1" dirty="0">
              <a:solidFill>
                <a:schemeClr val="accent1"/>
              </a:solidFill>
            </a:endParaRPr>
          </a:p>
        </p:txBody>
      </p:sp>
      <p:sp>
        <p:nvSpPr>
          <p:cNvPr id="13" name="TextBox 12"/>
          <p:cNvSpPr txBox="1"/>
          <p:nvPr/>
        </p:nvSpPr>
        <p:spPr>
          <a:xfrm>
            <a:off x="1540931" y="1392949"/>
            <a:ext cx="9550400" cy="830997"/>
          </a:xfrm>
          <a:prstGeom prst="rect">
            <a:avLst/>
          </a:prstGeom>
          <a:noFill/>
        </p:spPr>
        <p:txBody>
          <a:bodyPr wrap="square" rtlCol="0">
            <a:spAutoFit/>
          </a:bodyPr>
          <a:lstStyle/>
          <a:p>
            <a:r>
              <a:rPr lang="en-US" sz="2400" b="1" dirty="0">
                <a:solidFill>
                  <a:srgbClr val="000000"/>
                </a:solidFill>
              </a:rPr>
              <a:t>Persistence rates</a:t>
            </a:r>
            <a:r>
              <a:rPr lang="en-US" sz="2400" dirty="0">
                <a:solidFill>
                  <a:srgbClr val="000000"/>
                </a:solidFill>
              </a:rPr>
              <a:t>, most notably at community colleges, are affected by the following factors:</a:t>
            </a:r>
          </a:p>
        </p:txBody>
      </p:sp>
      <p:pic>
        <p:nvPicPr>
          <p:cNvPr id="7" name="Picture Placeholder 7" descr="DrB_Presentation_Silv-Logo.pdf"/>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8456" t="-6566" r="8456" b="-6566"/>
          <a:stretch/>
        </p:blipFill>
        <p:spPr>
          <a:xfrm>
            <a:off x="10871200" y="5867400"/>
            <a:ext cx="1117600" cy="949960"/>
          </a:xfrm>
        </p:spPr>
      </p:pic>
      <p:pic>
        <p:nvPicPr>
          <p:cNvPr id="6" name="Picture 5" descr="RTS_Pyramid_1.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125" y="2570499"/>
            <a:ext cx="3886075" cy="3076475"/>
          </a:xfrm>
          <a:prstGeom prst="rect">
            <a:avLst/>
          </a:prstGeom>
        </p:spPr>
      </p:pic>
    </p:spTree>
    <p:extLst>
      <p:ext uri="{BB962C8B-B14F-4D97-AF65-F5344CB8AC3E}">
        <p14:creationId xmlns:p14="http://schemas.microsoft.com/office/powerpoint/2010/main" val="762350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chemeClr val="accent5"/>
                </a:solidFill>
              </a:rPr>
              <a:t>What We </a:t>
            </a:r>
            <a:r>
              <a:rPr lang="en-US" sz="3200" b="1" dirty="0" smtClean="0">
                <a:solidFill>
                  <a:schemeClr val="accent5"/>
                </a:solidFill>
              </a:rPr>
              <a:t>Know:</a:t>
            </a:r>
            <a:r>
              <a:rPr lang="en-US" sz="3200" dirty="0" smtClean="0">
                <a:solidFill>
                  <a:schemeClr val="tx2">
                    <a:lumMod val="90000"/>
                    <a:lumOff val="10000"/>
                  </a:schemeClr>
                </a:solidFill>
              </a:rPr>
              <a:t> Tackling </a:t>
            </a:r>
            <a:r>
              <a:rPr lang="en-US" sz="3200" dirty="0">
                <a:solidFill>
                  <a:schemeClr val="tx2">
                    <a:lumMod val="90000"/>
                    <a:lumOff val="10000"/>
                  </a:schemeClr>
                </a:solidFill>
              </a:rPr>
              <a:t>The Hierarchy of Needs</a:t>
            </a:r>
            <a:endParaRPr lang="en-US" sz="4800" b="1" dirty="0">
              <a:solidFill>
                <a:schemeClr val="tx2">
                  <a:lumMod val="90000"/>
                  <a:lumOff val="10000"/>
                </a:schemeClr>
              </a:solidFill>
            </a:endParaRPr>
          </a:p>
        </p:txBody>
      </p:sp>
      <p:sp>
        <p:nvSpPr>
          <p:cNvPr id="4" name="TextBox 3"/>
          <p:cNvSpPr txBox="1"/>
          <p:nvPr/>
        </p:nvSpPr>
        <p:spPr>
          <a:xfrm>
            <a:off x="4656667" y="2389525"/>
            <a:ext cx="6070600" cy="3477875"/>
          </a:xfrm>
          <a:prstGeom prst="rect">
            <a:avLst/>
          </a:prstGeom>
          <a:noFill/>
        </p:spPr>
        <p:txBody>
          <a:bodyPr wrap="square" rtlCol="0">
            <a:spAutoFit/>
          </a:bodyPr>
          <a:lstStyle/>
          <a:p>
            <a:pPr marL="457189" indent="-457189">
              <a:lnSpc>
                <a:spcPts val="3600"/>
              </a:lnSpc>
              <a:buClr>
                <a:schemeClr val="accent1"/>
              </a:buClr>
              <a:buFont typeface="+mj-ea"/>
              <a:buAutoNum type="circleNumDbPlain"/>
            </a:pPr>
            <a:r>
              <a:rPr lang="en-US" sz="2000" dirty="0">
                <a:solidFill>
                  <a:srgbClr val="000000"/>
                </a:solidFill>
              </a:rPr>
              <a:t>Focus on students </a:t>
            </a:r>
            <a:r>
              <a:rPr lang="en-US" sz="2000" b="1" dirty="0">
                <a:solidFill>
                  <a:schemeClr val="accent1"/>
                </a:solidFill>
              </a:rPr>
              <a:t>basic needs </a:t>
            </a:r>
            <a:r>
              <a:rPr lang="en-US" sz="2000" b="1" dirty="0" smtClean="0">
                <a:solidFill>
                  <a:schemeClr val="accent1"/>
                </a:solidFill>
              </a:rPr>
              <a:t>first</a:t>
            </a:r>
            <a:r>
              <a:rPr lang="en-US" sz="2000" dirty="0" smtClean="0">
                <a:solidFill>
                  <a:srgbClr val="000000"/>
                </a:solidFill>
              </a:rPr>
              <a:t> </a:t>
            </a:r>
            <a:br>
              <a:rPr lang="en-US" sz="2000" dirty="0" smtClean="0">
                <a:solidFill>
                  <a:srgbClr val="000000"/>
                </a:solidFill>
              </a:rPr>
            </a:br>
            <a:r>
              <a:rPr lang="en-US" sz="2000" dirty="0" smtClean="0">
                <a:solidFill>
                  <a:srgbClr val="000000"/>
                </a:solidFill>
              </a:rPr>
              <a:t>(food</a:t>
            </a:r>
            <a:r>
              <a:rPr lang="en-US" sz="2000" dirty="0">
                <a:solidFill>
                  <a:srgbClr val="000000"/>
                </a:solidFill>
              </a:rPr>
              <a:t>, clothing, shelter, </a:t>
            </a:r>
            <a:r>
              <a:rPr lang="en-US" sz="2000" dirty="0" smtClean="0">
                <a:solidFill>
                  <a:srgbClr val="000000"/>
                </a:solidFill>
              </a:rPr>
              <a:t>travel, </a:t>
            </a:r>
            <a:r>
              <a:rPr lang="en-US" sz="2000" dirty="0">
                <a:solidFill>
                  <a:srgbClr val="000000"/>
                </a:solidFill>
              </a:rPr>
              <a:t>etc.)</a:t>
            </a:r>
          </a:p>
          <a:p>
            <a:pPr marL="457189" indent="-457189">
              <a:lnSpc>
                <a:spcPct val="200000"/>
              </a:lnSpc>
              <a:buClr>
                <a:schemeClr val="accent1"/>
              </a:buClr>
              <a:buFont typeface="+mj-ea"/>
              <a:buAutoNum type="circleNumDbPlain"/>
            </a:pPr>
            <a:r>
              <a:rPr lang="en-US" sz="2000" dirty="0">
                <a:solidFill>
                  <a:srgbClr val="000000"/>
                </a:solidFill>
              </a:rPr>
              <a:t>Ensure the </a:t>
            </a:r>
            <a:r>
              <a:rPr lang="en-US" sz="2000" b="1" dirty="0">
                <a:solidFill>
                  <a:schemeClr val="accent1"/>
                </a:solidFill>
              </a:rPr>
              <a:t>academic support</a:t>
            </a:r>
            <a:r>
              <a:rPr lang="en-US" sz="2000" dirty="0">
                <a:solidFill>
                  <a:srgbClr val="000000"/>
                </a:solidFill>
              </a:rPr>
              <a:t> structure is in place to assist them.</a:t>
            </a:r>
          </a:p>
          <a:p>
            <a:pPr marL="457189" indent="-457189">
              <a:lnSpc>
                <a:spcPct val="200000"/>
              </a:lnSpc>
              <a:buClr>
                <a:schemeClr val="accent1"/>
              </a:buClr>
              <a:buFont typeface="+mj-ea"/>
              <a:buAutoNum type="circleNumDbPlain"/>
            </a:pPr>
            <a:r>
              <a:rPr lang="en-US" sz="2000" dirty="0">
                <a:solidFill>
                  <a:srgbClr val="000000"/>
                </a:solidFill>
              </a:rPr>
              <a:t>Help students </a:t>
            </a:r>
            <a:r>
              <a:rPr lang="en-US" sz="2000" b="1" dirty="0">
                <a:solidFill>
                  <a:schemeClr val="accent1"/>
                </a:solidFill>
              </a:rPr>
              <a:t>build campus connections</a:t>
            </a:r>
            <a:r>
              <a:rPr lang="en-US" sz="2000" dirty="0">
                <a:solidFill>
                  <a:srgbClr val="000000"/>
                </a:solidFill>
              </a:rPr>
              <a:t> so that being a member of the community is their status quo.</a:t>
            </a:r>
          </a:p>
        </p:txBody>
      </p:sp>
      <p:sp>
        <p:nvSpPr>
          <p:cNvPr id="13" name="TextBox 12"/>
          <p:cNvSpPr txBox="1"/>
          <p:nvPr/>
        </p:nvSpPr>
        <p:spPr>
          <a:xfrm>
            <a:off x="1485900" y="1524000"/>
            <a:ext cx="9578521" cy="572464"/>
          </a:xfrm>
          <a:prstGeom prst="rect">
            <a:avLst/>
          </a:prstGeom>
          <a:noFill/>
        </p:spPr>
        <p:txBody>
          <a:bodyPr wrap="square" rtlCol="0">
            <a:spAutoFit/>
          </a:bodyPr>
          <a:lstStyle/>
          <a:p>
            <a:pPr lvl="0">
              <a:lnSpc>
                <a:spcPct val="130000"/>
              </a:lnSpc>
              <a:buClr>
                <a:schemeClr val="accent1"/>
              </a:buClr>
            </a:pPr>
            <a:r>
              <a:rPr lang="en-US" sz="2400" dirty="0">
                <a:solidFill>
                  <a:srgbClr val="000000"/>
                </a:solidFill>
              </a:rPr>
              <a:t>Campuses that want students to be </a:t>
            </a:r>
            <a:r>
              <a:rPr lang="en-US" sz="2400" b="1" dirty="0">
                <a:solidFill>
                  <a:srgbClr val="000000"/>
                </a:solidFill>
              </a:rPr>
              <a:t>able to build momentum</a:t>
            </a:r>
            <a:r>
              <a:rPr lang="en-US" sz="2400" dirty="0">
                <a:solidFill>
                  <a:srgbClr val="000000"/>
                </a:solidFill>
              </a:rPr>
              <a:t> must:</a:t>
            </a:r>
          </a:p>
        </p:txBody>
      </p:sp>
      <p:pic>
        <p:nvPicPr>
          <p:cNvPr id="7" name="Picture Placeholder 7" descr="DrB_Presentation_Silv-Logo.pdf"/>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8456" t="-6566" r="8456" b="-6566"/>
          <a:stretch/>
        </p:blipFill>
        <p:spPr>
          <a:xfrm>
            <a:off x="10871200" y="5867400"/>
            <a:ext cx="1117600" cy="949960"/>
          </a:xfrm>
        </p:spPr>
      </p:pic>
      <p:pic>
        <p:nvPicPr>
          <p:cNvPr id="6" name="Picture 5" descr="RTS_Pyramid_1.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125" y="2570499"/>
            <a:ext cx="3886075" cy="3076475"/>
          </a:xfrm>
          <a:prstGeom prst="rect">
            <a:avLst/>
          </a:prstGeom>
        </p:spPr>
      </p:pic>
    </p:spTree>
    <p:extLst>
      <p:ext uri="{BB962C8B-B14F-4D97-AF65-F5344CB8AC3E}">
        <p14:creationId xmlns:p14="http://schemas.microsoft.com/office/powerpoint/2010/main" val="103351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33" b="1" dirty="0">
                <a:solidFill>
                  <a:schemeClr val="accent5"/>
                </a:solidFill>
              </a:rPr>
              <a:t>What We </a:t>
            </a:r>
            <a:r>
              <a:rPr lang="en-US" sz="3733" b="1" dirty="0" smtClean="0">
                <a:solidFill>
                  <a:schemeClr val="accent5"/>
                </a:solidFill>
              </a:rPr>
              <a:t>Know:</a:t>
            </a:r>
            <a:r>
              <a:rPr lang="en-US" sz="3733" dirty="0" smtClean="0">
                <a:solidFill>
                  <a:schemeClr val="tx2">
                    <a:lumMod val="90000"/>
                    <a:lumOff val="10000"/>
                  </a:schemeClr>
                </a:solidFill>
              </a:rPr>
              <a:t> Psychological </a:t>
            </a:r>
            <a:r>
              <a:rPr lang="en-US" sz="3733" dirty="0">
                <a:solidFill>
                  <a:schemeClr val="tx2">
                    <a:lumMod val="90000"/>
                    <a:lumOff val="10000"/>
                  </a:schemeClr>
                </a:solidFill>
              </a:rPr>
              <a:t>Factors</a:t>
            </a:r>
            <a:endParaRPr lang="en-US" sz="5333" b="1" dirty="0">
              <a:solidFill>
                <a:schemeClr val="tx2">
                  <a:lumMod val="90000"/>
                  <a:lumOff val="10000"/>
                </a:schemeClr>
              </a:solidFill>
            </a:endParaRPr>
          </a:p>
        </p:txBody>
      </p:sp>
      <p:sp>
        <p:nvSpPr>
          <p:cNvPr id="4" name="TextBox 3"/>
          <p:cNvSpPr txBox="1"/>
          <p:nvPr/>
        </p:nvSpPr>
        <p:spPr>
          <a:xfrm>
            <a:off x="5080000" y="1376140"/>
            <a:ext cx="6908800" cy="830997"/>
          </a:xfrm>
          <a:prstGeom prst="rect">
            <a:avLst/>
          </a:prstGeom>
          <a:noFill/>
        </p:spPr>
        <p:txBody>
          <a:bodyPr wrap="square" rtlCol="0">
            <a:spAutoFit/>
          </a:bodyPr>
          <a:lstStyle/>
          <a:p>
            <a:pPr lvl="0">
              <a:lnSpc>
                <a:spcPct val="150000"/>
              </a:lnSpc>
              <a:buClr>
                <a:schemeClr val="accent1"/>
              </a:buClr>
            </a:pPr>
            <a:r>
              <a:rPr lang="en-US" sz="3200" b="1" dirty="0">
                <a:solidFill>
                  <a:srgbClr val="000000"/>
                </a:solidFill>
              </a:rPr>
              <a:t>Non-academic lives </a:t>
            </a:r>
            <a:r>
              <a:rPr lang="en-US" sz="3200" b="1" dirty="0">
                <a:solidFill>
                  <a:schemeClr val="accent1"/>
                </a:solidFill>
              </a:rPr>
              <a:t>status quo </a:t>
            </a:r>
          </a:p>
        </p:txBody>
      </p:sp>
      <p:sp>
        <p:nvSpPr>
          <p:cNvPr id="6" name="TextBox 5"/>
          <p:cNvSpPr txBox="1"/>
          <p:nvPr/>
        </p:nvSpPr>
        <p:spPr>
          <a:xfrm>
            <a:off x="5080000" y="2311401"/>
            <a:ext cx="5558064" cy="3000821"/>
          </a:xfrm>
          <a:prstGeom prst="rect">
            <a:avLst/>
          </a:prstGeom>
          <a:noFill/>
        </p:spPr>
        <p:txBody>
          <a:bodyPr wrap="square" rtlCol="0">
            <a:spAutoFit/>
          </a:bodyPr>
          <a:lstStyle/>
          <a:p>
            <a:pPr lvl="0">
              <a:lnSpc>
                <a:spcPct val="150000"/>
              </a:lnSpc>
              <a:buClr>
                <a:schemeClr val="accent1"/>
              </a:buClr>
            </a:pPr>
            <a:r>
              <a:rPr lang="en-US" sz="2100" dirty="0">
                <a:solidFill>
                  <a:srgbClr val="000000"/>
                </a:solidFill>
              </a:rPr>
              <a:t>For many students their non-academic lives are status quo. Students who are used to a set of life circumstances that is much different from being in college may be driven away from school because it represents a painful and costly break from the status quo. </a:t>
            </a:r>
          </a:p>
        </p:txBody>
      </p:sp>
      <p:pic>
        <p:nvPicPr>
          <p:cNvPr id="7" name="Picture 6" descr="myphone 101.JPG"/>
          <p:cNvPicPr>
            <a:picLocks noChangeAspect="1"/>
          </p:cNvPicPr>
          <p:nvPr/>
        </p:nvPicPr>
        <p:blipFill rotWithShape="1">
          <a:blip r:embed="rId3">
            <a:extLst>
              <a:ext uri="{28A0092B-C50C-407E-A947-70E740481C1C}">
                <a14:useLocalDpi xmlns:a14="http://schemas.microsoft.com/office/drawing/2010/main" val="0"/>
              </a:ext>
            </a:extLst>
          </a:blip>
          <a:srcRect t="2975" b="19882"/>
          <a:stretch/>
        </p:blipFill>
        <p:spPr>
          <a:xfrm>
            <a:off x="2011272" y="1725292"/>
            <a:ext cx="2644959" cy="2720529"/>
          </a:xfrm>
          <a:prstGeom prst="rect">
            <a:avLst/>
          </a:prstGeom>
          <a:ln>
            <a:solidFill>
              <a:schemeClr val="tx1">
                <a:lumMod val="50000"/>
                <a:lumOff val="50000"/>
              </a:schemeClr>
            </a:solidFill>
          </a:ln>
          <a:effectLst>
            <a:reflection blurRad="6350" stA="50000" endA="300" endPos="55500" dist="50800" dir="5400000" sy="-100000" algn="bl" rotWithShape="0"/>
          </a:effectLst>
        </p:spPr>
      </p:pic>
      <p:pic>
        <p:nvPicPr>
          <p:cNvPr id="8" name="Picture Placeholder 7" descr="DrB_Presentation_Silv-Logo.pdf"/>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8456" t="-6566" r="8456" b="-6566"/>
          <a:stretch/>
        </p:blipFill>
        <p:spPr>
          <a:xfrm>
            <a:off x="10871200" y="5867400"/>
            <a:ext cx="1117600" cy="949960"/>
          </a:xfrm>
        </p:spPr>
      </p:pic>
    </p:spTree>
    <p:extLst>
      <p:ext uri="{BB962C8B-B14F-4D97-AF65-F5344CB8AC3E}">
        <p14:creationId xmlns:p14="http://schemas.microsoft.com/office/powerpoint/2010/main" val="32034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733" b="1" dirty="0">
                <a:solidFill>
                  <a:schemeClr val="accent5"/>
                </a:solidFill>
              </a:rPr>
              <a:t>What We </a:t>
            </a:r>
            <a:r>
              <a:rPr lang="en-US" sz="3733" b="1" dirty="0" smtClean="0">
                <a:solidFill>
                  <a:schemeClr val="accent5"/>
                </a:solidFill>
              </a:rPr>
              <a:t>Know:</a:t>
            </a:r>
            <a:r>
              <a:rPr lang="en-US" sz="3733" dirty="0" smtClean="0">
                <a:solidFill>
                  <a:schemeClr val="tx2">
                    <a:lumMod val="90000"/>
                    <a:lumOff val="10000"/>
                  </a:schemeClr>
                </a:solidFill>
              </a:rPr>
              <a:t> Psychological </a:t>
            </a:r>
            <a:r>
              <a:rPr lang="en-US" sz="3733" dirty="0">
                <a:solidFill>
                  <a:schemeClr val="tx2">
                    <a:lumMod val="90000"/>
                    <a:lumOff val="10000"/>
                  </a:schemeClr>
                </a:solidFill>
              </a:rPr>
              <a:t>Factors</a:t>
            </a:r>
            <a:endParaRPr lang="en-US" sz="5333" b="1" dirty="0">
              <a:solidFill>
                <a:schemeClr val="tx2">
                  <a:lumMod val="90000"/>
                  <a:lumOff val="10000"/>
                </a:schemeClr>
              </a:solidFill>
            </a:endParaRPr>
          </a:p>
        </p:txBody>
      </p:sp>
      <p:sp>
        <p:nvSpPr>
          <p:cNvPr id="4" name="TextBox 3"/>
          <p:cNvSpPr txBox="1"/>
          <p:nvPr/>
        </p:nvSpPr>
        <p:spPr>
          <a:xfrm>
            <a:off x="5181600" y="1457781"/>
            <a:ext cx="6807200" cy="830997"/>
          </a:xfrm>
          <a:prstGeom prst="rect">
            <a:avLst/>
          </a:prstGeom>
          <a:noFill/>
        </p:spPr>
        <p:txBody>
          <a:bodyPr wrap="square" rtlCol="0">
            <a:spAutoFit/>
          </a:bodyPr>
          <a:lstStyle/>
          <a:p>
            <a:pPr lvl="0">
              <a:lnSpc>
                <a:spcPct val="150000"/>
              </a:lnSpc>
              <a:buClr>
                <a:schemeClr val="accent1"/>
              </a:buClr>
            </a:pPr>
            <a:r>
              <a:rPr lang="en-US" sz="3200" b="1" dirty="0">
                <a:solidFill>
                  <a:srgbClr val="000000"/>
                </a:solidFill>
              </a:rPr>
              <a:t>Lack of </a:t>
            </a:r>
            <a:r>
              <a:rPr lang="en-US" sz="3200" b="1" dirty="0">
                <a:solidFill>
                  <a:schemeClr val="accent1"/>
                </a:solidFill>
              </a:rPr>
              <a:t>student identity</a:t>
            </a:r>
            <a:r>
              <a:rPr lang="en-US" sz="3200" b="1" dirty="0">
                <a:solidFill>
                  <a:srgbClr val="C4262E"/>
                </a:solidFill>
              </a:rPr>
              <a:t> </a:t>
            </a:r>
          </a:p>
        </p:txBody>
      </p:sp>
      <p:sp>
        <p:nvSpPr>
          <p:cNvPr id="6" name="TextBox 5"/>
          <p:cNvSpPr txBox="1"/>
          <p:nvPr/>
        </p:nvSpPr>
        <p:spPr>
          <a:xfrm>
            <a:off x="5181600" y="2311400"/>
            <a:ext cx="5431971" cy="2516073"/>
          </a:xfrm>
          <a:prstGeom prst="rect">
            <a:avLst/>
          </a:prstGeom>
          <a:noFill/>
        </p:spPr>
        <p:txBody>
          <a:bodyPr wrap="square" rtlCol="0">
            <a:spAutoFit/>
          </a:bodyPr>
          <a:lstStyle/>
          <a:p>
            <a:pPr lvl="0">
              <a:lnSpc>
                <a:spcPct val="150000"/>
              </a:lnSpc>
              <a:buClr>
                <a:schemeClr val="accent1"/>
              </a:buClr>
            </a:pPr>
            <a:r>
              <a:rPr lang="en-US" sz="2100" dirty="0">
                <a:solidFill>
                  <a:srgbClr val="000000"/>
                </a:solidFill>
              </a:rPr>
              <a:t>Students that have not connected to the campus may not feel like a member of the campus community. This amplifies the status quo of non-academic life and therefore leaving is easier because the student has not been acculturated.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321" y="1777341"/>
            <a:ext cx="2909455" cy="2182091"/>
          </a:xfrm>
          <a:prstGeom prst="rect">
            <a:avLst/>
          </a:prstGeom>
          <a:ln>
            <a:solidFill>
              <a:schemeClr val="tx1">
                <a:lumMod val="50000"/>
                <a:lumOff val="50000"/>
              </a:schemeClr>
            </a:solidFill>
          </a:ln>
          <a:effectLst>
            <a:reflection blurRad="6350" stA="50000" endA="300" endPos="55500" dist="50800" dir="5400000" sy="-100000" algn="bl" rotWithShape="0"/>
          </a:effectLst>
        </p:spPr>
      </p:pic>
      <p:pic>
        <p:nvPicPr>
          <p:cNvPr id="8" name="Picture Placeholder 7" descr="DrB_Presentation_Silv-Logo.pdf"/>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8456" t="-6566" r="8456" b="-6566"/>
          <a:stretch/>
        </p:blipFill>
        <p:spPr>
          <a:xfrm>
            <a:off x="10871200" y="5867400"/>
            <a:ext cx="1117600" cy="949960"/>
          </a:xfrm>
        </p:spPr>
      </p:pic>
    </p:spTree>
    <p:extLst>
      <p:ext uri="{BB962C8B-B14F-4D97-AF65-F5344CB8AC3E}">
        <p14:creationId xmlns:p14="http://schemas.microsoft.com/office/powerpoint/2010/main" val="1517770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733" b="1" dirty="0">
                <a:solidFill>
                  <a:schemeClr val="accent5"/>
                </a:solidFill>
              </a:rPr>
              <a:t>What We </a:t>
            </a:r>
            <a:r>
              <a:rPr lang="en-US" sz="3733" b="1" dirty="0" smtClean="0">
                <a:solidFill>
                  <a:schemeClr val="accent5"/>
                </a:solidFill>
              </a:rPr>
              <a:t>Know:</a:t>
            </a:r>
            <a:r>
              <a:rPr lang="en-US" sz="3733" dirty="0" smtClean="0">
                <a:solidFill>
                  <a:schemeClr val="tx2">
                    <a:lumMod val="90000"/>
                    <a:lumOff val="10000"/>
                  </a:schemeClr>
                </a:solidFill>
              </a:rPr>
              <a:t> Psychological </a:t>
            </a:r>
            <a:r>
              <a:rPr lang="en-US" sz="3733" dirty="0">
                <a:solidFill>
                  <a:schemeClr val="tx2">
                    <a:lumMod val="90000"/>
                    <a:lumOff val="10000"/>
                  </a:schemeClr>
                </a:solidFill>
              </a:rPr>
              <a:t>Factors</a:t>
            </a:r>
            <a:endParaRPr lang="en-US" sz="5333" b="1" dirty="0">
              <a:solidFill>
                <a:schemeClr val="tx2">
                  <a:lumMod val="90000"/>
                  <a:lumOff val="10000"/>
                </a:schemeClr>
              </a:solidFill>
            </a:endParaRPr>
          </a:p>
        </p:txBody>
      </p:sp>
      <p:sp>
        <p:nvSpPr>
          <p:cNvPr id="4" name="TextBox 3"/>
          <p:cNvSpPr txBox="1"/>
          <p:nvPr/>
        </p:nvSpPr>
        <p:spPr>
          <a:xfrm>
            <a:off x="5181600" y="1457780"/>
            <a:ext cx="6807200" cy="830997"/>
          </a:xfrm>
          <a:prstGeom prst="rect">
            <a:avLst/>
          </a:prstGeom>
          <a:noFill/>
        </p:spPr>
        <p:txBody>
          <a:bodyPr wrap="square" rtlCol="0">
            <a:spAutoFit/>
          </a:bodyPr>
          <a:lstStyle/>
          <a:p>
            <a:pPr lvl="0">
              <a:lnSpc>
                <a:spcPct val="150000"/>
              </a:lnSpc>
              <a:buClr>
                <a:schemeClr val="accent1"/>
              </a:buClr>
            </a:pPr>
            <a:r>
              <a:rPr lang="en-US" sz="3200" b="1" dirty="0">
                <a:solidFill>
                  <a:srgbClr val="000000"/>
                </a:solidFill>
              </a:rPr>
              <a:t>Hassles and </a:t>
            </a:r>
            <a:r>
              <a:rPr lang="en-US" sz="3200" b="1" dirty="0">
                <a:solidFill>
                  <a:schemeClr val="accent1"/>
                </a:solidFill>
              </a:rPr>
              <a:t>negative feedback</a:t>
            </a:r>
          </a:p>
        </p:txBody>
      </p:sp>
      <p:sp>
        <p:nvSpPr>
          <p:cNvPr id="6" name="TextBox 5"/>
          <p:cNvSpPr txBox="1"/>
          <p:nvPr/>
        </p:nvSpPr>
        <p:spPr>
          <a:xfrm>
            <a:off x="5181600" y="2311401"/>
            <a:ext cx="5521779" cy="3970318"/>
          </a:xfrm>
          <a:prstGeom prst="rect">
            <a:avLst/>
          </a:prstGeom>
          <a:noFill/>
        </p:spPr>
        <p:txBody>
          <a:bodyPr wrap="square" rtlCol="0">
            <a:spAutoFit/>
          </a:bodyPr>
          <a:lstStyle/>
          <a:p>
            <a:pPr lvl="0">
              <a:lnSpc>
                <a:spcPct val="150000"/>
              </a:lnSpc>
              <a:buClr>
                <a:schemeClr val="accent1"/>
              </a:buClr>
            </a:pPr>
            <a:r>
              <a:rPr lang="en-US" sz="2100" dirty="0">
                <a:solidFill>
                  <a:srgbClr val="000000"/>
                </a:solidFill>
              </a:rPr>
              <a:t>Reducing the hassles in the path of student who wished to register, pay bills, get tutoring or advising support or address other business related functions at the college without the run around and improving the tone of communications would help students feel like they belonged, were supported and an important part of the community.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6994" y="1790783"/>
            <a:ext cx="2909455" cy="2124350"/>
          </a:xfrm>
          <a:prstGeom prst="rect">
            <a:avLst/>
          </a:prstGeom>
          <a:ln>
            <a:solidFill>
              <a:schemeClr val="tx1">
                <a:lumMod val="50000"/>
                <a:lumOff val="50000"/>
              </a:schemeClr>
            </a:solidFill>
          </a:ln>
          <a:effectLst>
            <a:reflection blurRad="6350" stA="50000" endA="300" endPos="55500" dist="50800" dir="5400000" sy="-100000" algn="bl" rotWithShape="0"/>
          </a:effectLst>
        </p:spPr>
      </p:pic>
      <p:pic>
        <p:nvPicPr>
          <p:cNvPr id="8" name="Picture Placeholder 7" descr="DrB_Presentation_Silv-Logo.pdf"/>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8456" t="-6566" r="8456" b="-6566"/>
          <a:stretch/>
        </p:blipFill>
        <p:spPr>
          <a:xfrm>
            <a:off x="10871200" y="5867400"/>
            <a:ext cx="1117600" cy="949960"/>
          </a:xfrm>
        </p:spPr>
      </p:pic>
    </p:spTree>
    <p:extLst>
      <p:ext uri="{BB962C8B-B14F-4D97-AF65-F5344CB8AC3E}">
        <p14:creationId xmlns:p14="http://schemas.microsoft.com/office/powerpoint/2010/main" val="314316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73" y="1701800"/>
            <a:ext cx="11012177" cy="3603771"/>
          </a:xfrm>
          <a:prstGeom prst="rect">
            <a:avLst/>
          </a:prstGeom>
        </p:spPr>
      </p:pic>
      <p:sp>
        <p:nvSpPr>
          <p:cNvPr id="6" name="Title 5"/>
          <p:cNvSpPr>
            <a:spLocks noGrp="1"/>
          </p:cNvSpPr>
          <p:nvPr>
            <p:ph type="title"/>
          </p:nvPr>
        </p:nvSpPr>
        <p:spPr/>
        <p:txBody>
          <a:bodyPr>
            <a:normAutofit/>
          </a:bodyPr>
          <a:lstStyle/>
          <a:p>
            <a:r>
              <a:rPr lang="en-US" dirty="0" smtClean="0">
                <a:solidFill>
                  <a:srgbClr val="90AD3E"/>
                </a:solidFill>
              </a:rPr>
              <a:t>What We </a:t>
            </a:r>
            <a:r>
              <a:rPr lang="en-US" b="0" dirty="0" smtClean="0">
                <a:solidFill>
                  <a:schemeClr val="tx2">
                    <a:lumMod val="90000"/>
                    <a:lumOff val="10000"/>
                  </a:schemeClr>
                </a:solidFill>
              </a:rPr>
              <a:t>Think The Enrollment Process Is</a:t>
            </a:r>
            <a:endParaRPr lang="en-US" sz="2667" b="0" dirty="0">
              <a:solidFill>
                <a:schemeClr val="tx2">
                  <a:lumMod val="90000"/>
                  <a:lumOff val="10000"/>
                </a:schemeClr>
              </a:solidFill>
            </a:endParaRPr>
          </a:p>
        </p:txBody>
      </p:sp>
      <p:sp>
        <p:nvSpPr>
          <p:cNvPr id="16" name="Rectangle 15"/>
          <p:cNvSpPr/>
          <p:nvPr/>
        </p:nvSpPr>
        <p:spPr>
          <a:xfrm>
            <a:off x="189244" y="3243839"/>
            <a:ext cx="2022045" cy="175570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Rectangle 16"/>
          <p:cNvSpPr/>
          <p:nvPr/>
        </p:nvSpPr>
        <p:spPr>
          <a:xfrm>
            <a:off x="2211289" y="3243839"/>
            <a:ext cx="1786201" cy="175570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Rectangle 17"/>
          <p:cNvSpPr/>
          <p:nvPr/>
        </p:nvSpPr>
        <p:spPr>
          <a:xfrm>
            <a:off x="3997491" y="3243839"/>
            <a:ext cx="1637861" cy="175570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9" name="Rectangle 18"/>
          <p:cNvSpPr/>
          <p:nvPr/>
        </p:nvSpPr>
        <p:spPr>
          <a:xfrm>
            <a:off x="5635353" y="3243839"/>
            <a:ext cx="1832183" cy="175570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Rectangle 19"/>
          <p:cNvSpPr/>
          <p:nvPr/>
        </p:nvSpPr>
        <p:spPr>
          <a:xfrm>
            <a:off x="7467535" y="3243839"/>
            <a:ext cx="1748903" cy="175570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Rectangle 20"/>
          <p:cNvSpPr/>
          <p:nvPr/>
        </p:nvSpPr>
        <p:spPr>
          <a:xfrm>
            <a:off x="9216438" y="3243839"/>
            <a:ext cx="2005685" cy="175570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2" name="Rectangle 21"/>
          <p:cNvSpPr/>
          <p:nvPr/>
        </p:nvSpPr>
        <p:spPr>
          <a:xfrm>
            <a:off x="11222123" y="3243839"/>
            <a:ext cx="825869" cy="175570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Placeholder 7" descr="DrB_Presentation_Silv-Logo.pdf"/>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8456" t="-6566" r="8456" b="-6566"/>
          <a:stretch/>
        </p:blipFill>
        <p:spPr>
          <a:xfrm>
            <a:off x="10871200" y="5867400"/>
            <a:ext cx="1117600" cy="949960"/>
          </a:xfrm>
        </p:spPr>
      </p:pic>
    </p:spTree>
    <p:extLst>
      <p:ext uri="{BB962C8B-B14F-4D97-AF65-F5344CB8AC3E}">
        <p14:creationId xmlns:p14="http://schemas.microsoft.com/office/powerpoint/2010/main" val="184644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solidFill>
                  <a:srgbClr val="90AD3E"/>
                </a:solidFill>
              </a:rPr>
              <a:t>The Student</a:t>
            </a:r>
            <a:r>
              <a:rPr lang="en-US" dirty="0" smtClean="0"/>
              <a:t> </a:t>
            </a:r>
            <a:r>
              <a:rPr lang="en-US" b="0" dirty="0" smtClean="0"/>
              <a:t>Perspective</a:t>
            </a:r>
            <a:endParaRPr lang="en-US" sz="2667"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200" y="279400"/>
            <a:ext cx="8000563" cy="5868416"/>
          </a:xfrm>
          <a:prstGeom prst="rect">
            <a:avLst/>
          </a:prstGeom>
        </p:spPr>
      </p:pic>
      <p:pic>
        <p:nvPicPr>
          <p:cNvPr id="4" name="Picture Placeholder 7" descr="DrB_Presentation_Silv-Logo.pdf"/>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8456" t="-6566" r="8456" b="-6566"/>
          <a:stretch/>
        </p:blipFill>
        <p:spPr>
          <a:xfrm>
            <a:off x="10871200" y="5867400"/>
            <a:ext cx="1117600" cy="949960"/>
          </a:xfrm>
        </p:spPr>
      </p:pic>
    </p:spTree>
    <p:extLst>
      <p:ext uri="{BB962C8B-B14F-4D97-AF65-F5344CB8AC3E}">
        <p14:creationId xmlns:p14="http://schemas.microsoft.com/office/powerpoint/2010/main" val="16691878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It’s Time To Change</a:t>
            </a:r>
            <a:endParaRPr lang="en-US" dirty="0"/>
          </a:p>
        </p:txBody>
      </p:sp>
      <p:sp>
        <p:nvSpPr>
          <p:cNvPr id="5" name="Text Placeholder 4"/>
          <p:cNvSpPr>
            <a:spLocks noGrp="1"/>
          </p:cNvSpPr>
          <p:nvPr>
            <p:ph type="body" sz="quarter" idx="14"/>
          </p:nvPr>
        </p:nvSpPr>
        <p:spPr/>
        <p:txBody>
          <a:bodyPr/>
          <a:lstStyle/>
          <a:p>
            <a:pPr lvl="0"/>
            <a:r>
              <a:rPr lang="en-US" b="1" dirty="0"/>
              <a:t>Supporting Student Success</a:t>
            </a:r>
            <a:r>
              <a:rPr lang="en-US" dirty="0"/>
              <a:t> Institutional Self-Assessment</a:t>
            </a:r>
          </a:p>
          <a:p>
            <a:endParaRPr lang="en-US" dirty="0"/>
          </a:p>
        </p:txBody>
      </p:sp>
      <p:sp>
        <p:nvSpPr>
          <p:cNvPr id="6" name="Text Placeholder 4"/>
          <p:cNvSpPr txBox="1">
            <a:spLocks/>
          </p:cNvSpPr>
          <p:nvPr/>
        </p:nvSpPr>
        <p:spPr>
          <a:xfrm>
            <a:off x="304800" y="4536170"/>
            <a:ext cx="11639550" cy="6556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accent5">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accent5">
                    <a:lumMod val="60000"/>
                    <a:lumOff val="40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60000"/>
                    <a:lumOff val="40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60000"/>
                    <a:lumOff val="40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smtClean="0">
              <a:solidFill>
                <a:schemeClr val="bg1"/>
              </a:solidFill>
            </a:endParaRPr>
          </a:p>
        </p:txBody>
      </p:sp>
    </p:spTree>
    <p:extLst>
      <p:ext uri="{BB962C8B-B14F-4D97-AF65-F5344CB8AC3E}">
        <p14:creationId xmlns:p14="http://schemas.microsoft.com/office/powerpoint/2010/main" val="8977877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1752"/>
            <a:ext cx="9990364" cy="777240"/>
          </a:xfrm>
        </p:spPr>
        <p:txBody>
          <a:bodyPr>
            <a:normAutofit/>
          </a:bodyPr>
          <a:lstStyle/>
          <a:p>
            <a:r>
              <a:rPr lang="en-US" sz="4000" dirty="0" smtClean="0">
                <a:solidFill>
                  <a:schemeClr val="tx2">
                    <a:lumMod val="90000"/>
                    <a:lumOff val="10000"/>
                  </a:schemeClr>
                </a:solidFill>
              </a:rPr>
              <a:t>Becoming A </a:t>
            </a:r>
            <a:r>
              <a:rPr lang="en-US" sz="4000" b="1" dirty="0" smtClean="0">
                <a:solidFill>
                  <a:schemeClr val="accent5"/>
                </a:solidFill>
              </a:rPr>
              <a:t>Student Ready College</a:t>
            </a:r>
            <a:endParaRPr lang="en-US" sz="4000" b="1" dirty="0">
              <a:solidFill>
                <a:schemeClr val="accent5"/>
              </a:solidFill>
            </a:endParaRPr>
          </a:p>
        </p:txBody>
      </p:sp>
      <p:sp>
        <p:nvSpPr>
          <p:cNvPr id="4" name="AutoShape 2" descr="Image result for becoming a student ready college"/>
          <p:cNvSpPr>
            <a:spLocks noChangeAspect="1" noChangeArrowheads="1"/>
          </p:cNvSpPr>
          <p:nvPr/>
        </p:nvSpPr>
        <p:spPr bwMode="auto">
          <a:xfrm>
            <a:off x="1906680" y="1839909"/>
            <a:ext cx="2941258" cy="2941267"/>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Placeholder 7" descr="DrB_Presentation_Silv-Logo.pdf"/>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l="8456" t="-6566" r="8456" b="-6566"/>
          <a:stretch/>
        </p:blipFill>
        <p:spPr>
          <a:xfrm>
            <a:off x="10871200" y="5867400"/>
            <a:ext cx="1117600" cy="949960"/>
          </a:xfrm>
        </p:spPr>
      </p:pic>
      <p:pic>
        <p:nvPicPr>
          <p:cNvPr id="7" name="Student Profiles - Layla Quinone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5214" y="1258606"/>
            <a:ext cx="8700706" cy="4788408"/>
          </a:xfrm>
          <a:prstGeom prst="rect">
            <a:avLst/>
          </a:prstGeom>
        </p:spPr>
      </p:pic>
    </p:spTree>
    <p:extLst>
      <p:ext uri="{BB962C8B-B14F-4D97-AF65-F5344CB8AC3E}">
        <p14:creationId xmlns:p14="http://schemas.microsoft.com/office/powerpoint/2010/main" val="132362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2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fullScrn="1">
              <p:cMediaNode vol="80000">
                <p:cTn id="12" fill="remove" display="0">
                  <p:stCondLst>
                    <p:cond delay="indefinite"/>
                  </p:stCondLst>
                </p:cTn>
                <p:tgtEl>
                  <p:spTgt spid="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sz="4267" dirty="0"/>
              <a:t>Entire </a:t>
            </a:r>
            <a:r>
              <a:rPr lang="en-US" sz="4267" b="1" dirty="0">
                <a:solidFill>
                  <a:schemeClr val="accent5"/>
                </a:solidFill>
              </a:rPr>
              <a:t>Student Pathway</a:t>
            </a:r>
          </a:p>
        </p:txBody>
      </p:sp>
      <p:sp>
        <p:nvSpPr>
          <p:cNvPr id="13" name="Rectangle 12"/>
          <p:cNvSpPr/>
          <p:nvPr/>
        </p:nvSpPr>
        <p:spPr>
          <a:xfrm>
            <a:off x="9470496" y="2209800"/>
            <a:ext cx="2010305" cy="1838157"/>
          </a:xfrm>
          <a:prstGeom prst="rect">
            <a:avLst/>
          </a:prstGeom>
          <a:solidFill>
            <a:srgbClr val="90AD3E"/>
          </a:solidFill>
          <a:ln>
            <a:solidFill>
              <a:srgbClr val="0D2142"/>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867" b="1" dirty="0">
                <a:solidFill>
                  <a:srgbClr val="FFFFFF"/>
                </a:solidFill>
                <a:latin typeface="Arial"/>
              </a:rPr>
              <a:t>COMPLETION</a:t>
            </a:r>
          </a:p>
          <a:p>
            <a:pPr lvl="0" algn="ctr"/>
            <a:r>
              <a:rPr lang="en-US" sz="1600" dirty="0">
                <a:solidFill>
                  <a:srgbClr val="000000"/>
                </a:solidFill>
              </a:rPr>
              <a:t>Completion of credential of value for further education and labor market advancement</a:t>
            </a:r>
          </a:p>
        </p:txBody>
      </p:sp>
      <p:grpSp>
        <p:nvGrpSpPr>
          <p:cNvPr id="18" name="Group 17"/>
          <p:cNvGrpSpPr/>
          <p:nvPr/>
        </p:nvGrpSpPr>
        <p:grpSpPr>
          <a:xfrm>
            <a:off x="1748813" y="2209800"/>
            <a:ext cx="2508132" cy="1838157"/>
            <a:chOff x="1081806" y="1660453"/>
            <a:chExt cx="1881099" cy="1378618"/>
          </a:xfrm>
        </p:grpSpPr>
        <p:sp>
          <p:nvSpPr>
            <p:cNvPr id="2" name="Rectangle 1"/>
            <p:cNvSpPr/>
            <p:nvPr/>
          </p:nvSpPr>
          <p:spPr>
            <a:xfrm>
              <a:off x="1081806" y="1660453"/>
              <a:ext cx="1507729" cy="1378618"/>
            </a:xfrm>
            <a:prstGeom prst="rect">
              <a:avLst/>
            </a:prstGeom>
            <a:solidFill>
              <a:srgbClr val="90AD3E"/>
            </a:solidFill>
            <a:ln>
              <a:solidFill>
                <a:srgbClr val="0D214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bg1"/>
                  </a:solidFill>
                  <a:latin typeface="+mj-lt"/>
                </a:rPr>
                <a:t>CONNECTION</a:t>
              </a:r>
            </a:p>
            <a:p>
              <a:pPr algn="ctr"/>
              <a:r>
                <a:rPr lang="en-US" sz="1600" dirty="0">
                  <a:solidFill>
                    <a:schemeClr val="tx1"/>
                  </a:solidFill>
                </a:rPr>
                <a:t>From interest to application</a:t>
              </a:r>
            </a:p>
          </p:txBody>
        </p:sp>
        <p:sp>
          <p:nvSpPr>
            <p:cNvPr id="15" name="Right Arrow 14"/>
            <p:cNvSpPr/>
            <p:nvPr/>
          </p:nvSpPr>
          <p:spPr>
            <a:xfrm>
              <a:off x="2638856" y="2200355"/>
              <a:ext cx="324049" cy="298814"/>
            </a:xfrm>
            <a:prstGeom prst="rightArrow">
              <a:avLst/>
            </a:prstGeom>
            <a:solidFill>
              <a:srgbClr val="0D21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19" name="Group 18"/>
          <p:cNvGrpSpPr/>
          <p:nvPr/>
        </p:nvGrpSpPr>
        <p:grpSpPr>
          <a:xfrm>
            <a:off x="4322706" y="2209800"/>
            <a:ext cx="2508132" cy="1838157"/>
            <a:chOff x="3012226" y="1660453"/>
            <a:chExt cx="1881099" cy="1378618"/>
          </a:xfrm>
        </p:grpSpPr>
        <p:sp>
          <p:nvSpPr>
            <p:cNvPr id="11" name="Rectangle 10"/>
            <p:cNvSpPr/>
            <p:nvPr/>
          </p:nvSpPr>
          <p:spPr>
            <a:xfrm>
              <a:off x="3012226" y="1660453"/>
              <a:ext cx="1507729" cy="1378618"/>
            </a:xfrm>
            <a:prstGeom prst="rect">
              <a:avLst/>
            </a:prstGeom>
            <a:solidFill>
              <a:srgbClr val="90AD3E"/>
            </a:solidFill>
            <a:ln>
              <a:solidFill>
                <a:srgbClr val="0D2142"/>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867" b="1" dirty="0">
                  <a:solidFill>
                    <a:srgbClr val="FFFFFF"/>
                  </a:solidFill>
                  <a:latin typeface="Arial"/>
                </a:rPr>
                <a:t>ENTRY</a:t>
              </a:r>
            </a:p>
            <a:p>
              <a:pPr lvl="0" algn="ctr"/>
              <a:r>
                <a:rPr lang="en-US" sz="1600" dirty="0">
                  <a:solidFill>
                    <a:srgbClr val="000000"/>
                  </a:solidFill>
                </a:rPr>
                <a:t>From entry to passing gatekeeper courses</a:t>
              </a:r>
            </a:p>
          </p:txBody>
        </p:sp>
        <p:sp>
          <p:nvSpPr>
            <p:cNvPr id="16" name="Right Arrow 15"/>
            <p:cNvSpPr/>
            <p:nvPr/>
          </p:nvSpPr>
          <p:spPr>
            <a:xfrm>
              <a:off x="4569276" y="2200355"/>
              <a:ext cx="324049" cy="298814"/>
            </a:xfrm>
            <a:prstGeom prst="rightArrow">
              <a:avLst/>
            </a:prstGeom>
            <a:solidFill>
              <a:srgbClr val="0D21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20" name="Group 19"/>
          <p:cNvGrpSpPr/>
          <p:nvPr/>
        </p:nvGrpSpPr>
        <p:grpSpPr>
          <a:xfrm>
            <a:off x="6896599" y="2209800"/>
            <a:ext cx="2508132" cy="1838157"/>
            <a:chOff x="4942646" y="1660453"/>
            <a:chExt cx="1881099" cy="1378618"/>
          </a:xfrm>
        </p:grpSpPr>
        <p:sp>
          <p:nvSpPr>
            <p:cNvPr id="12" name="Rectangle 11"/>
            <p:cNvSpPr/>
            <p:nvPr/>
          </p:nvSpPr>
          <p:spPr>
            <a:xfrm>
              <a:off x="4942646" y="1660453"/>
              <a:ext cx="1507729" cy="1378618"/>
            </a:xfrm>
            <a:prstGeom prst="rect">
              <a:avLst/>
            </a:prstGeom>
            <a:solidFill>
              <a:srgbClr val="90AD3E"/>
            </a:solidFill>
            <a:ln>
              <a:solidFill>
                <a:srgbClr val="0D2142"/>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867" b="1" dirty="0">
                  <a:solidFill>
                    <a:srgbClr val="FFFFFF"/>
                  </a:solidFill>
                  <a:latin typeface="Arial"/>
                </a:rPr>
                <a:t>PROGRESS</a:t>
              </a:r>
            </a:p>
            <a:p>
              <a:pPr lvl="0" algn="ctr"/>
              <a:r>
                <a:rPr lang="en-US" sz="1600" dirty="0">
                  <a:solidFill>
                    <a:srgbClr val="000000"/>
                  </a:solidFill>
                </a:rPr>
                <a:t>From program entry to completion of program requirements</a:t>
              </a:r>
            </a:p>
          </p:txBody>
        </p:sp>
        <p:sp>
          <p:nvSpPr>
            <p:cNvPr id="17" name="Right Arrow 16"/>
            <p:cNvSpPr/>
            <p:nvPr/>
          </p:nvSpPr>
          <p:spPr>
            <a:xfrm>
              <a:off x="6499696" y="2200355"/>
              <a:ext cx="324049" cy="298814"/>
            </a:xfrm>
            <a:prstGeom prst="rightArrow">
              <a:avLst/>
            </a:prstGeom>
            <a:solidFill>
              <a:srgbClr val="0D21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pic>
        <p:nvPicPr>
          <p:cNvPr id="14" name="Picture Placeholder 7" descr="DrB_Presentation_Silv-Logo.pdf"/>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8456" t="-6566" r="8456" b="-6566"/>
          <a:stretch/>
        </p:blipFill>
        <p:spPr>
          <a:xfrm>
            <a:off x="10871200" y="5867400"/>
            <a:ext cx="1117600" cy="949960"/>
          </a:xfrm>
        </p:spPr>
      </p:pic>
    </p:spTree>
    <p:extLst>
      <p:ext uri="{BB962C8B-B14F-4D97-AF65-F5344CB8AC3E}">
        <p14:creationId xmlns:p14="http://schemas.microsoft.com/office/powerpoint/2010/main" val="76365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US" sz="3733" b="1" dirty="0">
                <a:solidFill>
                  <a:schemeClr val="accent5"/>
                </a:solidFill>
              </a:rPr>
              <a:t>Guided Pathways</a:t>
            </a:r>
            <a:r>
              <a:rPr lang="en-US" sz="3733" dirty="0"/>
              <a:t> College</a:t>
            </a:r>
          </a:p>
        </p:txBody>
      </p:sp>
      <p:sp>
        <p:nvSpPr>
          <p:cNvPr id="10" name="Rectangle 9"/>
          <p:cNvSpPr/>
          <p:nvPr/>
        </p:nvSpPr>
        <p:spPr>
          <a:xfrm>
            <a:off x="8710506" y="2006600"/>
            <a:ext cx="2795693" cy="1713653"/>
          </a:xfrm>
          <a:prstGeom prst="rect">
            <a:avLst/>
          </a:prstGeom>
          <a:solidFill>
            <a:schemeClr val="tx2">
              <a:lumMod val="90000"/>
              <a:lumOff val="1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solidFill>
              </a:rPr>
              <a:t>Learning outcomes </a:t>
            </a:r>
            <a:r>
              <a:rPr lang="en-US" sz="2400" b="1" dirty="0">
                <a:solidFill>
                  <a:schemeClr val="accent5"/>
                </a:solidFill>
              </a:rPr>
              <a:t>assessments aligned</a:t>
            </a:r>
            <a:r>
              <a:rPr lang="en-US" sz="2400" dirty="0">
                <a:solidFill>
                  <a:srgbClr val="C4262E"/>
                </a:solidFill>
              </a:rPr>
              <a:t> </a:t>
            </a:r>
            <a:r>
              <a:rPr lang="en-US" sz="2400" dirty="0">
                <a:solidFill>
                  <a:schemeClr val="bg1"/>
                </a:solidFill>
              </a:rPr>
              <a:t>across programs</a:t>
            </a:r>
          </a:p>
        </p:txBody>
      </p:sp>
      <p:grpSp>
        <p:nvGrpSpPr>
          <p:cNvPr id="3" name="Group 2"/>
          <p:cNvGrpSpPr/>
          <p:nvPr/>
        </p:nvGrpSpPr>
        <p:grpSpPr>
          <a:xfrm>
            <a:off x="1740747" y="2006600"/>
            <a:ext cx="2346960" cy="1713653"/>
            <a:chOff x="1310640" y="1567180"/>
            <a:chExt cx="1760220" cy="1285240"/>
          </a:xfrm>
        </p:grpSpPr>
        <p:sp>
          <p:nvSpPr>
            <p:cNvPr id="7" name="Rectangle 6"/>
            <p:cNvSpPr/>
            <p:nvPr/>
          </p:nvSpPr>
          <p:spPr>
            <a:xfrm>
              <a:off x="1310640" y="1567180"/>
              <a:ext cx="1483360" cy="1285240"/>
            </a:xfrm>
            <a:prstGeom prst="rect">
              <a:avLst/>
            </a:prstGeom>
            <a:solidFill>
              <a:schemeClr val="tx2">
                <a:lumMod val="90000"/>
                <a:lumOff val="1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accent5"/>
                  </a:solidFill>
                </a:rPr>
                <a:t>Clear roadmaps</a:t>
              </a:r>
              <a:r>
                <a:rPr lang="en-US" sz="2400" dirty="0">
                  <a:solidFill>
                    <a:schemeClr val="accent5"/>
                  </a:solidFill>
                </a:rPr>
                <a:t> </a:t>
              </a:r>
              <a:r>
                <a:rPr lang="en-US" sz="2400" dirty="0">
                  <a:solidFill>
                    <a:schemeClr val="bg1"/>
                  </a:solidFill>
                </a:rPr>
                <a:t>to student goals</a:t>
              </a:r>
            </a:p>
          </p:txBody>
        </p:sp>
        <p:sp>
          <p:nvSpPr>
            <p:cNvPr id="13" name="Plus 12"/>
            <p:cNvSpPr/>
            <p:nvPr/>
          </p:nvSpPr>
          <p:spPr>
            <a:xfrm>
              <a:off x="2776220" y="2062480"/>
              <a:ext cx="294640" cy="294640"/>
            </a:xfrm>
            <a:prstGeom prst="mathPlus">
              <a:avLst/>
            </a:prstGeom>
            <a:solidFill>
              <a:srgbClr val="0D21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4" name="Group 3"/>
          <p:cNvGrpSpPr/>
          <p:nvPr/>
        </p:nvGrpSpPr>
        <p:grpSpPr>
          <a:xfrm>
            <a:off x="4064000" y="2006600"/>
            <a:ext cx="2346960" cy="1713653"/>
            <a:chOff x="3053080" y="1567180"/>
            <a:chExt cx="1760220" cy="1285240"/>
          </a:xfrm>
        </p:grpSpPr>
        <p:sp>
          <p:nvSpPr>
            <p:cNvPr id="8" name="Rectangle 7"/>
            <p:cNvSpPr/>
            <p:nvPr/>
          </p:nvSpPr>
          <p:spPr>
            <a:xfrm>
              <a:off x="3053080" y="1567180"/>
              <a:ext cx="1483360" cy="1285240"/>
            </a:xfrm>
            <a:prstGeom prst="rect">
              <a:avLst/>
            </a:prstGeom>
            <a:solidFill>
              <a:schemeClr val="tx2">
                <a:lumMod val="90000"/>
                <a:lumOff val="1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solidFill>
                </a:rPr>
                <a:t>Intake redesigned as an </a:t>
              </a:r>
              <a:r>
                <a:rPr lang="en-US" sz="2400" b="1" dirty="0">
                  <a:solidFill>
                    <a:schemeClr val="accent5"/>
                  </a:solidFill>
                </a:rPr>
                <a:t>on-ramp</a:t>
              </a:r>
            </a:p>
          </p:txBody>
        </p:sp>
        <p:sp>
          <p:nvSpPr>
            <p:cNvPr id="14" name="Plus 13"/>
            <p:cNvSpPr/>
            <p:nvPr/>
          </p:nvSpPr>
          <p:spPr>
            <a:xfrm>
              <a:off x="4518660" y="2062480"/>
              <a:ext cx="294640" cy="294640"/>
            </a:xfrm>
            <a:prstGeom prst="mathPlus">
              <a:avLst/>
            </a:prstGeom>
            <a:solidFill>
              <a:srgbClr val="0D21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6" name="Group 5"/>
          <p:cNvGrpSpPr/>
          <p:nvPr/>
        </p:nvGrpSpPr>
        <p:grpSpPr>
          <a:xfrm>
            <a:off x="6387253" y="2006600"/>
            <a:ext cx="2346960" cy="1713653"/>
            <a:chOff x="4795520" y="1567180"/>
            <a:chExt cx="1760220" cy="1285240"/>
          </a:xfrm>
        </p:grpSpPr>
        <p:sp>
          <p:nvSpPr>
            <p:cNvPr id="9" name="Rectangle 8"/>
            <p:cNvSpPr/>
            <p:nvPr/>
          </p:nvSpPr>
          <p:spPr>
            <a:xfrm>
              <a:off x="4795520" y="1567180"/>
              <a:ext cx="1483360" cy="1285240"/>
            </a:xfrm>
            <a:prstGeom prst="rect">
              <a:avLst/>
            </a:prstGeom>
            <a:solidFill>
              <a:schemeClr val="tx2">
                <a:lumMod val="90000"/>
                <a:lumOff val="1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solidFill>
                </a:rPr>
                <a:t>Students Progress</a:t>
              </a:r>
            </a:p>
            <a:p>
              <a:pPr algn="ctr"/>
              <a:r>
                <a:rPr lang="en-US" sz="2400" b="1" dirty="0">
                  <a:solidFill>
                    <a:schemeClr val="accent5"/>
                  </a:solidFill>
                </a:rPr>
                <a:t>closely tracked</a:t>
              </a:r>
            </a:p>
          </p:txBody>
        </p:sp>
        <p:sp>
          <p:nvSpPr>
            <p:cNvPr id="15" name="Plus 14"/>
            <p:cNvSpPr/>
            <p:nvPr/>
          </p:nvSpPr>
          <p:spPr>
            <a:xfrm>
              <a:off x="6261100" y="2062480"/>
              <a:ext cx="294640" cy="294640"/>
            </a:xfrm>
            <a:prstGeom prst="mathPlus">
              <a:avLst/>
            </a:prstGeom>
            <a:solidFill>
              <a:srgbClr val="0D21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11" name="Group 10"/>
          <p:cNvGrpSpPr/>
          <p:nvPr/>
        </p:nvGrpSpPr>
        <p:grpSpPr>
          <a:xfrm>
            <a:off x="1727200" y="4057226"/>
            <a:ext cx="2174240" cy="1696486"/>
            <a:chOff x="1300480" y="3105150"/>
            <a:chExt cx="1630680" cy="1272365"/>
          </a:xfrm>
        </p:grpSpPr>
        <p:sp>
          <p:nvSpPr>
            <p:cNvPr id="16" name="Equal 15"/>
            <p:cNvSpPr/>
            <p:nvPr/>
          </p:nvSpPr>
          <p:spPr>
            <a:xfrm>
              <a:off x="1300480" y="3181350"/>
              <a:ext cx="680720" cy="680720"/>
            </a:xfrm>
            <a:prstGeom prst="mathEqual">
              <a:avLst/>
            </a:prstGeom>
            <a:solidFill>
              <a:srgbClr val="0D21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grpSp>
          <p:nvGrpSpPr>
            <p:cNvPr id="41" name="Group 40"/>
            <p:cNvGrpSpPr/>
            <p:nvPr/>
          </p:nvGrpSpPr>
          <p:grpSpPr>
            <a:xfrm>
              <a:off x="1869440" y="3105150"/>
              <a:ext cx="1061720" cy="1272365"/>
              <a:chOff x="1869440" y="3288030"/>
              <a:chExt cx="1061720" cy="1272365"/>
            </a:xfrm>
          </p:grpSpPr>
          <p:sp>
            <p:nvSpPr>
              <p:cNvPr id="17" name="Up Arrow 16"/>
              <p:cNvSpPr/>
              <p:nvPr/>
            </p:nvSpPr>
            <p:spPr>
              <a:xfrm rot="10800000">
                <a:off x="2118360" y="3288030"/>
                <a:ext cx="548640" cy="914400"/>
              </a:xfrm>
              <a:prstGeom prst="upArrow">
                <a:avLst/>
              </a:prstGeom>
              <a:solidFill>
                <a:srgbClr val="90AD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3" name="TextBox 22"/>
              <p:cNvSpPr txBox="1"/>
              <p:nvPr/>
            </p:nvSpPr>
            <p:spPr>
              <a:xfrm>
                <a:off x="1869440" y="4275653"/>
                <a:ext cx="1061720" cy="284742"/>
              </a:xfrm>
              <a:prstGeom prst="rect">
                <a:avLst/>
              </a:prstGeom>
              <a:noFill/>
            </p:spPr>
            <p:txBody>
              <a:bodyPr wrap="square" rtlCol="0">
                <a:spAutoFit/>
              </a:bodyPr>
              <a:lstStyle/>
              <a:p>
                <a:pPr algn="ctr"/>
                <a:r>
                  <a:rPr lang="en-US" sz="1867" dirty="0">
                    <a:solidFill>
                      <a:schemeClr val="tx2">
                        <a:lumMod val="90000"/>
                        <a:lumOff val="10000"/>
                      </a:schemeClr>
                    </a:solidFill>
                  </a:rPr>
                  <a:t>Churning</a:t>
                </a:r>
              </a:p>
            </p:txBody>
          </p:sp>
        </p:grpSp>
      </p:grpSp>
      <p:grpSp>
        <p:nvGrpSpPr>
          <p:cNvPr id="40" name="Group 39"/>
          <p:cNvGrpSpPr/>
          <p:nvPr/>
        </p:nvGrpSpPr>
        <p:grpSpPr>
          <a:xfrm>
            <a:off x="3650827" y="4057226"/>
            <a:ext cx="1828800" cy="1700456"/>
            <a:chOff x="2819400" y="3439160"/>
            <a:chExt cx="1371600" cy="1275342"/>
          </a:xfrm>
        </p:grpSpPr>
        <p:sp>
          <p:nvSpPr>
            <p:cNvPr id="18" name="Up Arrow 17"/>
            <p:cNvSpPr/>
            <p:nvPr/>
          </p:nvSpPr>
          <p:spPr>
            <a:xfrm rot="10800000">
              <a:off x="3213100" y="3439160"/>
              <a:ext cx="548640" cy="914400"/>
            </a:xfrm>
            <a:prstGeom prst="upArrow">
              <a:avLst/>
            </a:prstGeom>
            <a:solidFill>
              <a:srgbClr val="90AD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4" name="TextBox 23"/>
            <p:cNvSpPr txBox="1"/>
            <p:nvPr/>
          </p:nvSpPr>
          <p:spPr>
            <a:xfrm>
              <a:off x="2819400" y="4429760"/>
              <a:ext cx="1371600" cy="284742"/>
            </a:xfrm>
            <a:prstGeom prst="rect">
              <a:avLst/>
            </a:prstGeom>
            <a:noFill/>
          </p:spPr>
          <p:txBody>
            <a:bodyPr wrap="square" rtlCol="0">
              <a:spAutoFit/>
            </a:bodyPr>
            <a:lstStyle/>
            <a:p>
              <a:pPr algn="ctr"/>
              <a:r>
                <a:rPr lang="en-US" sz="1867" dirty="0">
                  <a:solidFill>
                    <a:schemeClr val="tx2">
                      <a:lumMod val="90000"/>
                      <a:lumOff val="10000"/>
                    </a:schemeClr>
                  </a:solidFill>
                </a:rPr>
                <a:t>Early Transfer</a:t>
              </a:r>
            </a:p>
          </p:txBody>
        </p:sp>
      </p:grpSp>
      <p:grpSp>
        <p:nvGrpSpPr>
          <p:cNvPr id="39" name="Group 38"/>
          <p:cNvGrpSpPr/>
          <p:nvPr/>
        </p:nvGrpSpPr>
        <p:grpSpPr>
          <a:xfrm>
            <a:off x="5269654" y="4057226"/>
            <a:ext cx="1530773" cy="1696486"/>
            <a:chOff x="4043680" y="3364230"/>
            <a:chExt cx="1148080" cy="1272365"/>
          </a:xfrm>
        </p:grpSpPr>
        <p:sp>
          <p:nvSpPr>
            <p:cNvPr id="19" name="Up Arrow 18"/>
            <p:cNvSpPr/>
            <p:nvPr/>
          </p:nvSpPr>
          <p:spPr>
            <a:xfrm>
              <a:off x="4343401" y="3364230"/>
              <a:ext cx="548640" cy="914400"/>
            </a:xfrm>
            <a:prstGeom prst="upArrow">
              <a:avLst/>
            </a:prstGeom>
            <a:solidFill>
              <a:srgbClr val="90AD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5" name="TextBox 24"/>
            <p:cNvSpPr txBox="1"/>
            <p:nvPr/>
          </p:nvSpPr>
          <p:spPr>
            <a:xfrm>
              <a:off x="4043680" y="4351853"/>
              <a:ext cx="1148080" cy="284742"/>
            </a:xfrm>
            <a:prstGeom prst="rect">
              <a:avLst/>
            </a:prstGeom>
            <a:noFill/>
          </p:spPr>
          <p:txBody>
            <a:bodyPr wrap="square" rtlCol="0">
              <a:spAutoFit/>
            </a:bodyPr>
            <a:lstStyle/>
            <a:p>
              <a:pPr algn="ctr"/>
              <a:r>
                <a:rPr lang="en-US" sz="1867" dirty="0">
                  <a:solidFill>
                    <a:schemeClr val="tx2">
                      <a:lumMod val="90000"/>
                      <a:lumOff val="10000"/>
                    </a:schemeClr>
                  </a:solidFill>
                </a:rPr>
                <a:t>Completion</a:t>
              </a:r>
            </a:p>
          </p:txBody>
        </p:sp>
      </p:grpSp>
      <p:grpSp>
        <p:nvGrpSpPr>
          <p:cNvPr id="38" name="Group 37"/>
          <p:cNvGrpSpPr/>
          <p:nvPr/>
        </p:nvGrpSpPr>
        <p:grpSpPr>
          <a:xfrm>
            <a:off x="6597227" y="4057226"/>
            <a:ext cx="1727200" cy="1700456"/>
            <a:chOff x="5105400" y="3439160"/>
            <a:chExt cx="1295400" cy="1275342"/>
          </a:xfrm>
        </p:grpSpPr>
        <p:sp>
          <p:nvSpPr>
            <p:cNvPr id="20" name="Up Arrow 19"/>
            <p:cNvSpPr/>
            <p:nvPr/>
          </p:nvSpPr>
          <p:spPr>
            <a:xfrm rot="10800000">
              <a:off x="5473700" y="3439160"/>
              <a:ext cx="548640" cy="914400"/>
            </a:xfrm>
            <a:prstGeom prst="upArrow">
              <a:avLst/>
            </a:prstGeom>
            <a:solidFill>
              <a:srgbClr val="90AD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6" name="TextBox 25"/>
            <p:cNvSpPr txBox="1"/>
            <p:nvPr/>
          </p:nvSpPr>
          <p:spPr>
            <a:xfrm>
              <a:off x="5105400" y="4429760"/>
              <a:ext cx="1295400" cy="284742"/>
            </a:xfrm>
            <a:prstGeom prst="rect">
              <a:avLst/>
            </a:prstGeom>
            <a:noFill/>
          </p:spPr>
          <p:txBody>
            <a:bodyPr wrap="square" rtlCol="0">
              <a:spAutoFit/>
            </a:bodyPr>
            <a:lstStyle/>
            <a:p>
              <a:pPr algn="ctr"/>
              <a:r>
                <a:rPr lang="en-US" sz="1867" dirty="0">
                  <a:solidFill>
                    <a:schemeClr val="tx2">
                      <a:lumMod val="90000"/>
                      <a:lumOff val="10000"/>
                    </a:schemeClr>
                  </a:solidFill>
                </a:rPr>
                <a:t>Excess Credits</a:t>
              </a:r>
            </a:p>
          </p:txBody>
        </p:sp>
      </p:grpSp>
      <p:grpSp>
        <p:nvGrpSpPr>
          <p:cNvPr id="37" name="Group 36"/>
          <p:cNvGrpSpPr/>
          <p:nvPr/>
        </p:nvGrpSpPr>
        <p:grpSpPr>
          <a:xfrm>
            <a:off x="8121227" y="4057226"/>
            <a:ext cx="2032000" cy="1700456"/>
            <a:chOff x="6172200" y="3439160"/>
            <a:chExt cx="1524000" cy="1275342"/>
          </a:xfrm>
        </p:grpSpPr>
        <p:sp>
          <p:nvSpPr>
            <p:cNvPr id="21" name="Up Arrow 20"/>
            <p:cNvSpPr/>
            <p:nvPr/>
          </p:nvSpPr>
          <p:spPr>
            <a:xfrm rot="10800000">
              <a:off x="6560820" y="3439160"/>
              <a:ext cx="548640" cy="914400"/>
            </a:xfrm>
            <a:prstGeom prst="upArrow">
              <a:avLst/>
            </a:prstGeom>
            <a:solidFill>
              <a:srgbClr val="90AD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7" name="TextBox 26"/>
            <p:cNvSpPr txBox="1"/>
            <p:nvPr/>
          </p:nvSpPr>
          <p:spPr>
            <a:xfrm>
              <a:off x="6172200" y="4429760"/>
              <a:ext cx="1524000" cy="284742"/>
            </a:xfrm>
            <a:prstGeom prst="rect">
              <a:avLst/>
            </a:prstGeom>
            <a:noFill/>
          </p:spPr>
          <p:txBody>
            <a:bodyPr wrap="square" rtlCol="0">
              <a:spAutoFit/>
            </a:bodyPr>
            <a:lstStyle/>
            <a:p>
              <a:pPr algn="ctr"/>
              <a:r>
                <a:rPr lang="en-US" sz="1867" dirty="0">
                  <a:solidFill>
                    <a:schemeClr val="tx2">
                      <a:lumMod val="90000"/>
                      <a:lumOff val="10000"/>
                    </a:schemeClr>
                  </a:solidFill>
                </a:rPr>
                <a:t>Time to Degree</a:t>
              </a:r>
            </a:p>
          </p:txBody>
        </p:sp>
      </p:grpSp>
      <p:grpSp>
        <p:nvGrpSpPr>
          <p:cNvPr id="36" name="Group 35"/>
          <p:cNvGrpSpPr/>
          <p:nvPr/>
        </p:nvGrpSpPr>
        <p:grpSpPr>
          <a:xfrm>
            <a:off x="9848427" y="4001090"/>
            <a:ext cx="1828800" cy="1756592"/>
            <a:chOff x="7391400" y="3245928"/>
            <a:chExt cx="1371600" cy="1317444"/>
          </a:xfrm>
        </p:grpSpPr>
        <p:sp>
          <p:nvSpPr>
            <p:cNvPr id="22" name="Up Arrow 21"/>
            <p:cNvSpPr/>
            <p:nvPr/>
          </p:nvSpPr>
          <p:spPr>
            <a:xfrm>
              <a:off x="7647941" y="3245928"/>
              <a:ext cx="548640" cy="914400"/>
            </a:xfrm>
            <a:prstGeom prst="upArrow">
              <a:avLst/>
            </a:prstGeom>
            <a:solidFill>
              <a:srgbClr val="90AD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8" name="TextBox 27"/>
            <p:cNvSpPr txBox="1"/>
            <p:nvPr/>
          </p:nvSpPr>
          <p:spPr>
            <a:xfrm>
              <a:off x="7391400" y="4278630"/>
              <a:ext cx="1371600" cy="284742"/>
            </a:xfrm>
            <a:prstGeom prst="rect">
              <a:avLst/>
            </a:prstGeom>
            <a:noFill/>
          </p:spPr>
          <p:txBody>
            <a:bodyPr wrap="square" rtlCol="0">
              <a:spAutoFit/>
            </a:bodyPr>
            <a:lstStyle/>
            <a:p>
              <a:pPr algn="ctr"/>
              <a:r>
                <a:rPr lang="en-US" sz="1867" dirty="0">
                  <a:solidFill>
                    <a:schemeClr val="tx2">
                      <a:lumMod val="90000"/>
                      <a:lumOff val="10000"/>
                    </a:schemeClr>
                  </a:solidFill>
                </a:rPr>
                <a:t>Skill Building</a:t>
              </a:r>
            </a:p>
          </p:txBody>
        </p:sp>
      </p:grpSp>
      <p:pic>
        <p:nvPicPr>
          <p:cNvPr id="2" name="Picture 1" descr="Pathway_Vek.eps"/>
          <p:cNvPicPr>
            <a:picLocks noChangeAspect="1"/>
          </p:cNvPicPr>
          <p:nvPr/>
        </p:nvPicPr>
        <p:blipFill rotWithShape="1">
          <a:blip r:embed="rId3">
            <a:extLst>
              <a:ext uri="{28A0092B-C50C-407E-A947-70E740481C1C}">
                <a14:useLocalDpi xmlns:a14="http://schemas.microsoft.com/office/drawing/2010/main" val="0"/>
              </a:ext>
            </a:extLst>
          </a:blip>
          <a:srcRect l="2623" r="21586"/>
          <a:stretch/>
        </p:blipFill>
        <p:spPr>
          <a:xfrm>
            <a:off x="1548384" y="247072"/>
            <a:ext cx="10668000" cy="1759528"/>
          </a:xfrm>
          <a:prstGeom prst="rect">
            <a:avLst/>
          </a:prstGeom>
        </p:spPr>
      </p:pic>
      <p:pic>
        <p:nvPicPr>
          <p:cNvPr id="34" name="Picture Placeholder 7" descr="DrB_Presentation_Silv-Logo.pdf"/>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8456" t="-6566" r="8456" b="-6566"/>
          <a:stretch/>
        </p:blipFill>
        <p:spPr>
          <a:xfrm>
            <a:off x="10871200" y="5867400"/>
            <a:ext cx="1117600" cy="949960"/>
          </a:xfrm>
        </p:spPr>
      </p:pic>
    </p:spTree>
    <p:extLst>
      <p:ext uri="{BB962C8B-B14F-4D97-AF65-F5344CB8AC3E}">
        <p14:creationId xmlns:p14="http://schemas.microsoft.com/office/powerpoint/2010/main" val="21036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ctr"/>
            <a:r>
              <a:rPr lang="en-US" sz="4267" b="1" dirty="0">
                <a:solidFill>
                  <a:schemeClr val="accent5"/>
                </a:solidFill>
              </a:rPr>
              <a:t>4 Big Ideas</a:t>
            </a:r>
            <a:r>
              <a:rPr lang="en-US" sz="4267" dirty="0"/>
              <a:t> For Redesign</a:t>
            </a:r>
          </a:p>
        </p:txBody>
      </p:sp>
      <p:pic>
        <p:nvPicPr>
          <p:cNvPr id="31" name="Content Placeholder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219" y="1065107"/>
            <a:ext cx="2825981" cy="4254500"/>
          </a:xfrm>
          <a:prstGeom prst="rect">
            <a:avLst/>
          </a:prstGeom>
          <a:ln>
            <a:noFill/>
          </a:ln>
          <a:effectLst/>
        </p:spPr>
      </p:pic>
      <p:grpSp>
        <p:nvGrpSpPr>
          <p:cNvPr id="32" name="Group 31"/>
          <p:cNvGrpSpPr/>
          <p:nvPr/>
        </p:nvGrpSpPr>
        <p:grpSpPr>
          <a:xfrm>
            <a:off x="4652682" y="787402"/>
            <a:ext cx="6956213" cy="1083734"/>
            <a:chOff x="2844800" y="1158108"/>
            <a:chExt cx="5217160" cy="812800"/>
          </a:xfrm>
        </p:grpSpPr>
        <p:sp>
          <p:nvSpPr>
            <p:cNvPr id="33" name="TextBox 32"/>
            <p:cNvSpPr txBox="1"/>
            <p:nvPr/>
          </p:nvSpPr>
          <p:spPr>
            <a:xfrm>
              <a:off x="3775003" y="1375971"/>
              <a:ext cx="4286957" cy="377074"/>
            </a:xfrm>
            <a:prstGeom prst="rect">
              <a:avLst/>
            </a:prstGeom>
            <a:noFill/>
          </p:spPr>
          <p:txBody>
            <a:bodyPr wrap="square" numCol="1" rtlCol="0" anchor="ctr">
              <a:spAutoFit/>
            </a:bodyPr>
            <a:lstStyle/>
            <a:p>
              <a:pPr>
                <a:buClr>
                  <a:schemeClr val="accent1"/>
                </a:buClr>
              </a:pPr>
              <a:r>
                <a:rPr lang="en-US" sz="2667" dirty="0"/>
                <a:t>Mapping paths to student end goals</a:t>
              </a:r>
            </a:p>
          </p:txBody>
        </p:sp>
        <p:grpSp>
          <p:nvGrpSpPr>
            <p:cNvPr id="34" name="Group 33"/>
            <p:cNvGrpSpPr/>
            <p:nvPr/>
          </p:nvGrpSpPr>
          <p:grpSpPr>
            <a:xfrm>
              <a:off x="2844800" y="1158108"/>
              <a:ext cx="812800" cy="812800"/>
              <a:chOff x="2844800" y="1366388"/>
              <a:chExt cx="812800" cy="812800"/>
            </a:xfrm>
          </p:grpSpPr>
          <p:sp>
            <p:nvSpPr>
              <p:cNvPr id="35" name="Oval 34"/>
              <p:cNvSpPr/>
              <p:nvPr/>
            </p:nvSpPr>
            <p:spPr>
              <a:xfrm>
                <a:off x="2844800" y="1366388"/>
                <a:ext cx="812800" cy="812800"/>
              </a:xfrm>
              <a:prstGeom prst="ellipse">
                <a:avLst/>
              </a:prstGeom>
              <a:solidFill>
                <a:srgbClr val="2D8E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6" name="TextBox 35"/>
              <p:cNvSpPr txBox="1"/>
              <p:nvPr/>
            </p:nvSpPr>
            <p:spPr>
              <a:xfrm>
                <a:off x="2844800" y="1559537"/>
                <a:ext cx="812800" cy="463252"/>
              </a:xfrm>
              <a:prstGeom prst="rect">
                <a:avLst/>
              </a:prstGeom>
              <a:noFill/>
            </p:spPr>
            <p:txBody>
              <a:bodyPr wrap="square" rtlCol="0" anchor="ctr">
                <a:spAutoFit/>
              </a:bodyPr>
              <a:lstStyle/>
              <a:p>
                <a:pPr algn="ctr">
                  <a:lnSpc>
                    <a:spcPct val="80000"/>
                  </a:lnSpc>
                </a:pPr>
                <a:r>
                  <a:rPr lang="en-US" sz="4267" b="1" dirty="0">
                    <a:solidFill>
                      <a:schemeClr val="bg2"/>
                    </a:solidFill>
                  </a:rPr>
                  <a:t>1</a:t>
                </a:r>
              </a:p>
            </p:txBody>
          </p:sp>
        </p:grpSp>
      </p:grpSp>
      <p:grpSp>
        <p:nvGrpSpPr>
          <p:cNvPr id="37" name="Group 36"/>
          <p:cNvGrpSpPr/>
          <p:nvPr/>
        </p:nvGrpSpPr>
        <p:grpSpPr>
          <a:xfrm>
            <a:off x="4652682" y="2022371"/>
            <a:ext cx="6956213" cy="1083734"/>
            <a:chOff x="2844800" y="2097908"/>
            <a:chExt cx="5217160" cy="812800"/>
          </a:xfrm>
        </p:grpSpPr>
        <p:sp>
          <p:nvSpPr>
            <p:cNvPr id="38" name="TextBox 37"/>
            <p:cNvSpPr txBox="1"/>
            <p:nvPr/>
          </p:nvSpPr>
          <p:spPr>
            <a:xfrm>
              <a:off x="3775003" y="2315771"/>
              <a:ext cx="4286957" cy="377074"/>
            </a:xfrm>
            <a:prstGeom prst="rect">
              <a:avLst/>
            </a:prstGeom>
            <a:noFill/>
          </p:spPr>
          <p:txBody>
            <a:bodyPr wrap="square" numCol="1" rtlCol="0" anchor="ctr">
              <a:spAutoFit/>
            </a:bodyPr>
            <a:lstStyle/>
            <a:p>
              <a:pPr>
                <a:buClr>
                  <a:schemeClr val="accent1"/>
                </a:buClr>
              </a:pPr>
              <a:r>
                <a:rPr lang="en-US" sz="2667" dirty="0"/>
                <a:t>Helping students get on a path</a:t>
              </a:r>
            </a:p>
          </p:txBody>
        </p:sp>
        <p:grpSp>
          <p:nvGrpSpPr>
            <p:cNvPr id="39" name="Group 38"/>
            <p:cNvGrpSpPr/>
            <p:nvPr/>
          </p:nvGrpSpPr>
          <p:grpSpPr>
            <a:xfrm>
              <a:off x="2844800" y="2097908"/>
              <a:ext cx="812800" cy="812800"/>
              <a:chOff x="2844800" y="1366388"/>
              <a:chExt cx="812800" cy="812800"/>
            </a:xfrm>
          </p:grpSpPr>
          <p:sp>
            <p:nvSpPr>
              <p:cNvPr id="40" name="Oval 39"/>
              <p:cNvSpPr/>
              <p:nvPr/>
            </p:nvSpPr>
            <p:spPr>
              <a:xfrm>
                <a:off x="2844800" y="1366388"/>
                <a:ext cx="812800" cy="812800"/>
              </a:xfrm>
              <a:prstGeom prst="ellipse">
                <a:avLst/>
              </a:prstGeom>
              <a:solidFill>
                <a:srgbClr val="2D8E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1" name="TextBox 40"/>
              <p:cNvSpPr txBox="1"/>
              <p:nvPr/>
            </p:nvSpPr>
            <p:spPr>
              <a:xfrm>
                <a:off x="2844800" y="1559537"/>
                <a:ext cx="812800" cy="463252"/>
              </a:xfrm>
              <a:prstGeom prst="rect">
                <a:avLst/>
              </a:prstGeom>
              <a:noFill/>
            </p:spPr>
            <p:txBody>
              <a:bodyPr wrap="square" rtlCol="0">
                <a:spAutoFit/>
              </a:bodyPr>
              <a:lstStyle/>
              <a:p>
                <a:pPr algn="ctr">
                  <a:lnSpc>
                    <a:spcPct val="80000"/>
                  </a:lnSpc>
                </a:pPr>
                <a:r>
                  <a:rPr lang="en-US" sz="4267" b="1" dirty="0">
                    <a:solidFill>
                      <a:schemeClr val="bg2"/>
                    </a:solidFill>
                  </a:rPr>
                  <a:t>2</a:t>
                </a:r>
              </a:p>
            </p:txBody>
          </p:sp>
        </p:grpSp>
      </p:grpSp>
      <p:grpSp>
        <p:nvGrpSpPr>
          <p:cNvPr id="42" name="Group 41"/>
          <p:cNvGrpSpPr/>
          <p:nvPr/>
        </p:nvGrpSpPr>
        <p:grpSpPr>
          <a:xfrm>
            <a:off x="4652682" y="3257339"/>
            <a:ext cx="6956213" cy="1083733"/>
            <a:chOff x="2844800" y="3037708"/>
            <a:chExt cx="5217160" cy="812800"/>
          </a:xfrm>
        </p:grpSpPr>
        <p:sp>
          <p:nvSpPr>
            <p:cNvPr id="43" name="TextBox 42"/>
            <p:cNvSpPr txBox="1"/>
            <p:nvPr/>
          </p:nvSpPr>
          <p:spPr>
            <a:xfrm>
              <a:off x="3775003" y="3255570"/>
              <a:ext cx="4286957" cy="377075"/>
            </a:xfrm>
            <a:prstGeom prst="rect">
              <a:avLst/>
            </a:prstGeom>
            <a:noFill/>
          </p:spPr>
          <p:txBody>
            <a:bodyPr wrap="square" numCol="1" rtlCol="0" anchor="ctr">
              <a:spAutoFit/>
            </a:bodyPr>
            <a:lstStyle/>
            <a:p>
              <a:pPr>
                <a:buClr>
                  <a:schemeClr val="accent1"/>
                </a:buClr>
              </a:pPr>
              <a:r>
                <a:rPr lang="en-US" sz="2667" dirty="0"/>
                <a:t>Keeping students on a path</a:t>
              </a:r>
            </a:p>
          </p:txBody>
        </p:sp>
        <p:grpSp>
          <p:nvGrpSpPr>
            <p:cNvPr id="44" name="Group 43"/>
            <p:cNvGrpSpPr/>
            <p:nvPr/>
          </p:nvGrpSpPr>
          <p:grpSpPr>
            <a:xfrm>
              <a:off x="2844800" y="3037708"/>
              <a:ext cx="812800" cy="812800"/>
              <a:chOff x="2844800" y="1366388"/>
              <a:chExt cx="812800" cy="812800"/>
            </a:xfrm>
          </p:grpSpPr>
          <p:sp>
            <p:nvSpPr>
              <p:cNvPr id="45" name="Oval 44"/>
              <p:cNvSpPr/>
              <p:nvPr/>
            </p:nvSpPr>
            <p:spPr>
              <a:xfrm>
                <a:off x="2844800" y="1366388"/>
                <a:ext cx="812800" cy="812800"/>
              </a:xfrm>
              <a:prstGeom prst="ellipse">
                <a:avLst/>
              </a:prstGeom>
              <a:solidFill>
                <a:srgbClr val="2D8E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6" name="TextBox 45"/>
              <p:cNvSpPr txBox="1"/>
              <p:nvPr/>
            </p:nvSpPr>
            <p:spPr>
              <a:xfrm>
                <a:off x="2844800" y="1578597"/>
                <a:ext cx="812800" cy="463253"/>
              </a:xfrm>
              <a:prstGeom prst="rect">
                <a:avLst/>
              </a:prstGeom>
              <a:noFill/>
            </p:spPr>
            <p:txBody>
              <a:bodyPr wrap="square" rtlCol="0">
                <a:spAutoFit/>
              </a:bodyPr>
              <a:lstStyle/>
              <a:p>
                <a:pPr algn="ctr">
                  <a:lnSpc>
                    <a:spcPct val="80000"/>
                  </a:lnSpc>
                </a:pPr>
                <a:r>
                  <a:rPr lang="en-US" sz="4267" b="1" dirty="0">
                    <a:solidFill>
                      <a:schemeClr val="bg2"/>
                    </a:solidFill>
                  </a:rPr>
                  <a:t>3</a:t>
                </a:r>
              </a:p>
            </p:txBody>
          </p:sp>
        </p:grpSp>
      </p:grpSp>
      <p:grpSp>
        <p:nvGrpSpPr>
          <p:cNvPr id="47" name="Group 46"/>
          <p:cNvGrpSpPr/>
          <p:nvPr/>
        </p:nvGrpSpPr>
        <p:grpSpPr>
          <a:xfrm>
            <a:off x="4652682" y="4492311"/>
            <a:ext cx="6956213" cy="1083734"/>
            <a:chOff x="2844800" y="3936789"/>
            <a:chExt cx="5217160" cy="812800"/>
          </a:xfrm>
        </p:grpSpPr>
        <p:sp>
          <p:nvSpPr>
            <p:cNvPr id="48" name="TextBox 47"/>
            <p:cNvSpPr txBox="1"/>
            <p:nvPr/>
          </p:nvSpPr>
          <p:spPr>
            <a:xfrm>
              <a:off x="3775003" y="4154652"/>
              <a:ext cx="4286957" cy="377074"/>
            </a:xfrm>
            <a:prstGeom prst="rect">
              <a:avLst/>
            </a:prstGeom>
            <a:noFill/>
          </p:spPr>
          <p:txBody>
            <a:bodyPr wrap="square" numCol="1" rtlCol="0" anchor="ctr">
              <a:spAutoFit/>
            </a:bodyPr>
            <a:lstStyle/>
            <a:p>
              <a:pPr>
                <a:buClr>
                  <a:schemeClr val="accent1"/>
                </a:buClr>
              </a:pPr>
              <a:r>
                <a:rPr lang="en-US" sz="2667" dirty="0"/>
                <a:t>Ensuring that students are learning</a:t>
              </a:r>
            </a:p>
          </p:txBody>
        </p:sp>
        <p:grpSp>
          <p:nvGrpSpPr>
            <p:cNvPr id="49" name="Group 48"/>
            <p:cNvGrpSpPr/>
            <p:nvPr/>
          </p:nvGrpSpPr>
          <p:grpSpPr>
            <a:xfrm>
              <a:off x="2844800" y="3936789"/>
              <a:ext cx="812800" cy="812800"/>
              <a:chOff x="2844800" y="1366388"/>
              <a:chExt cx="812800" cy="812800"/>
            </a:xfrm>
          </p:grpSpPr>
          <p:sp>
            <p:nvSpPr>
              <p:cNvPr id="50" name="Oval 49"/>
              <p:cNvSpPr/>
              <p:nvPr/>
            </p:nvSpPr>
            <p:spPr>
              <a:xfrm>
                <a:off x="2844800" y="1366388"/>
                <a:ext cx="812800" cy="812800"/>
              </a:xfrm>
              <a:prstGeom prst="ellipse">
                <a:avLst/>
              </a:prstGeom>
              <a:solidFill>
                <a:srgbClr val="2D8E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1" name="TextBox 50"/>
              <p:cNvSpPr txBox="1"/>
              <p:nvPr/>
            </p:nvSpPr>
            <p:spPr>
              <a:xfrm>
                <a:off x="2844800" y="1553187"/>
                <a:ext cx="812800" cy="463252"/>
              </a:xfrm>
              <a:prstGeom prst="rect">
                <a:avLst/>
              </a:prstGeom>
              <a:noFill/>
            </p:spPr>
            <p:txBody>
              <a:bodyPr wrap="square" rtlCol="0">
                <a:spAutoFit/>
              </a:bodyPr>
              <a:lstStyle/>
              <a:p>
                <a:pPr algn="ctr">
                  <a:lnSpc>
                    <a:spcPct val="80000"/>
                  </a:lnSpc>
                </a:pPr>
                <a:r>
                  <a:rPr lang="en-US" sz="4267" b="1" dirty="0">
                    <a:solidFill>
                      <a:schemeClr val="bg2"/>
                    </a:solidFill>
                  </a:rPr>
                  <a:t>4</a:t>
                </a:r>
              </a:p>
            </p:txBody>
          </p:sp>
        </p:grpSp>
      </p:grpSp>
      <p:pic>
        <p:nvPicPr>
          <p:cNvPr id="24" name="Picture Placeholder 7" descr="DrB_Presentation_Silv-Logo.pdf"/>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8456" t="-6566" r="8456" b="-6566"/>
          <a:stretch/>
        </p:blipFill>
        <p:spPr>
          <a:xfrm>
            <a:off x="10871200" y="5867400"/>
            <a:ext cx="1117600" cy="949960"/>
          </a:xfrm>
        </p:spPr>
      </p:pic>
    </p:spTree>
    <p:extLst>
      <p:ext uri="{BB962C8B-B14F-4D97-AF65-F5344CB8AC3E}">
        <p14:creationId xmlns:p14="http://schemas.microsoft.com/office/powerpoint/2010/main" val="171002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1+#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1+#ppt_w/2"/>
                                          </p:val>
                                        </p:tav>
                                        <p:tav tm="100000">
                                          <p:val>
                                            <p:strVal val="#ppt_x"/>
                                          </p:val>
                                        </p:tav>
                                      </p:tavLst>
                                    </p:anim>
                                    <p:anim calcmode="lin" valueType="num">
                                      <p:cBhvr additive="base">
                                        <p:cTn id="14"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1+#ppt_w/2"/>
                                          </p:val>
                                        </p:tav>
                                        <p:tav tm="100000">
                                          <p:val>
                                            <p:strVal val="#ppt_x"/>
                                          </p:val>
                                        </p:tav>
                                      </p:tavLst>
                                    </p:anim>
                                    <p:anim calcmode="lin" valueType="num">
                                      <p:cBhvr additive="base">
                                        <p:cTn id="20"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1+#ppt_w/2"/>
                                          </p:val>
                                        </p:tav>
                                        <p:tav tm="100000">
                                          <p:val>
                                            <p:strVal val="#ppt_x"/>
                                          </p:val>
                                        </p:tav>
                                      </p:tavLst>
                                    </p:anim>
                                    <p:anim calcmode="lin" valueType="num">
                                      <p:cBhvr additive="base">
                                        <p:cTn id="26"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sz="4267" b="1" dirty="0" smtClean="0">
                <a:solidFill>
                  <a:schemeClr val="accent5"/>
                </a:solidFill>
              </a:rPr>
              <a:t>Reflections</a:t>
            </a:r>
            <a:r>
              <a:rPr lang="en-US" sz="4267" dirty="0" smtClean="0"/>
              <a:t> </a:t>
            </a:r>
            <a:r>
              <a:rPr lang="en-US" sz="4267" dirty="0" smtClean="0">
                <a:solidFill>
                  <a:schemeClr val="tx2">
                    <a:lumMod val="90000"/>
                    <a:lumOff val="10000"/>
                  </a:schemeClr>
                </a:solidFill>
              </a:rPr>
              <a:t>on The 4 </a:t>
            </a:r>
            <a:r>
              <a:rPr lang="en-US" sz="4267" dirty="0">
                <a:solidFill>
                  <a:schemeClr val="tx2">
                    <a:lumMod val="90000"/>
                    <a:lumOff val="10000"/>
                  </a:schemeClr>
                </a:solidFill>
              </a:rPr>
              <a:t>Big Ideas For Redesign</a:t>
            </a:r>
          </a:p>
        </p:txBody>
      </p:sp>
      <p:pic>
        <p:nvPicPr>
          <p:cNvPr id="31" name="Content Placeholder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05" y="1717387"/>
            <a:ext cx="2569074" cy="3867727"/>
          </a:xfrm>
          <a:prstGeom prst="rect">
            <a:avLst/>
          </a:prstGeom>
          <a:ln>
            <a:noFill/>
          </a:ln>
          <a:effectLst/>
        </p:spPr>
      </p:pic>
      <p:sp>
        <p:nvSpPr>
          <p:cNvPr id="2" name="TextBox 1"/>
          <p:cNvSpPr txBox="1"/>
          <p:nvPr/>
        </p:nvSpPr>
        <p:spPr>
          <a:xfrm>
            <a:off x="3869259" y="1938867"/>
            <a:ext cx="6392342" cy="3344333"/>
          </a:xfrm>
          <a:prstGeom prst="rect">
            <a:avLst/>
          </a:prstGeom>
          <a:noFill/>
        </p:spPr>
        <p:txBody>
          <a:bodyPr wrap="square" lIns="0" tIns="0" rIns="0" bIns="0" rtlCol="0" anchor="ctr">
            <a:noAutofit/>
          </a:bodyPr>
          <a:lstStyle/>
          <a:p>
            <a:pPr marL="342900" indent="-342900">
              <a:lnSpc>
                <a:spcPts val="4200"/>
              </a:lnSpc>
              <a:buClr>
                <a:schemeClr val="accent1"/>
              </a:buClr>
              <a:buFont typeface="+mj-lt"/>
              <a:buAutoNum type="arabicPeriod"/>
            </a:pPr>
            <a:r>
              <a:rPr lang="en-US" sz="2800" dirty="0" smtClean="0"/>
              <a:t>Where have we made the most </a:t>
            </a:r>
            <a:r>
              <a:rPr lang="en-US" sz="2800" b="1" dirty="0" smtClean="0">
                <a:solidFill>
                  <a:schemeClr val="accent1"/>
                </a:solidFill>
              </a:rPr>
              <a:t>progress</a:t>
            </a:r>
            <a:r>
              <a:rPr lang="en-US" sz="2800" dirty="0" smtClean="0"/>
              <a:t>?</a:t>
            </a:r>
          </a:p>
          <a:p>
            <a:pPr marL="342900" indent="-342900">
              <a:lnSpc>
                <a:spcPts val="4200"/>
              </a:lnSpc>
              <a:buClr>
                <a:schemeClr val="accent1"/>
              </a:buClr>
              <a:buFont typeface="+mj-lt"/>
              <a:buAutoNum type="arabicPeriod"/>
            </a:pPr>
            <a:r>
              <a:rPr lang="en-US" sz="2800" dirty="0" smtClean="0"/>
              <a:t>Where do we need the most </a:t>
            </a:r>
            <a:r>
              <a:rPr lang="en-US" sz="2800" b="1" dirty="0" smtClean="0">
                <a:solidFill>
                  <a:schemeClr val="accent1"/>
                </a:solidFill>
              </a:rPr>
              <a:t>help</a:t>
            </a:r>
            <a:r>
              <a:rPr lang="en-US" sz="2800" dirty="0" smtClean="0"/>
              <a:t>?</a:t>
            </a:r>
          </a:p>
          <a:p>
            <a:pPr marL="342900" indent="-342900">
              <a:lnSpc>
                <a:spcPts val="4200"/>
              </a:lnSpc>
              <a:buClr>
                <a:schemeClr val="accent1"/>
              </a:buClr>
              <a:buFont typeface="+mj-lt"/>
              <a:buAutoNum type="arabicPeriod"/>
            </a:pPr>
            <a:r>
              <a:rPr lang="en-US" sz="2800" dirty="0" smtClean="0"/>
              <a:t>What is the general </a:t>
            </a:r>
            <a:r>
              <a:rPr lang="en-US" sz="2800" b="1" dirty="0" smtClean="0">
                <a:solidFill>
                  <a:schemeClr val="accent1"/>
                </a:solidFill>
              </a:rPr>
              <a:t>mood</a:t>
            </a:r>
            <a:r>
              <a:rPr lang="en-US" sz="2800" dirty="0" smtClean="0"/>
              <a:t> regarding </a:t>
            </a:r>
            <a:br>
              <a:rPr lang="en-US" sz="2800" dirty="0" smtClean="0"/>
            </a:br>
            <a:r>
              <a:rPr lang="en-US" sz="2800" dirty="0" smtClean="0"/>
              <a:t> Guided Pathways on campus?</a:t>
            </a:r>
          </a:p>
          <a:p>
            <a:pPr marL="342900" indent="-342900">
              <a:lnSpc>
                <a:spcPts val="4200"/>
              </a:lnSpc>
              <a:buClr>
                <a:schemeClr val="accent1"/>
              </a:buClr>
              <a:buFont typeface="+mj-lt"/>
              <a:buAutoNum type="arabicPeriod"/>
            </a:pPr>
            <a:r>
              <a:rPr lang="en-US" sz="2800" dirty="0" smtClean="0"/>
              <a:t>What’s the </a:t>
            </a:r>
            <a:r>
              <a:rPr lang="en-US" sz="2800" b="1" dirty="0" smtClean="0">
                <a:solidFill>
                  <a:schemeClr val="accent1"/>
                </a:solidFill>
              </a:rPr>
              <a:t>best case for change</a:t>
            </a:r>
            <a:r>
              <a:rPr lang="en-US" sz="2800" dirty="0" smtClean="0"/>
              <a:t>?</a:t>
            </a:r>
            <a:endParaRPr lang="en-US" sz="2800" dirty="0"/>
          </a:p>
        </p:txBody>
      </p:sp>
      <p:pic>
        <p:nvPicPr>
          <p:cNvPr id="27" name="Picture Placeholder 7" descr="DrB_Presentation_Silv-Logo.pdf"/>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8456" t="-6566" r="8456" b="-6566"/>
          <a:stretch/>
        </p:blipFill>
        <p:spPr>
          <a:xfrm>
            <a:off x="10871200" y="5867400"/>
            <a:ext cx="1117600" cy="949960"/>
          </a:xfrm>
        </p:spPr>
      </p:pic>
      <p:sp>
        <p:nvSpPr>
          <p:cNvPr id="7" name="Text Placeholder 4"/>
          <p:cNvSpPr txBox="1">
            <a:spLocks/>
          </p:cNvSpPr>
          <p:nvPr/>
        </p:nvSpPr>
        <p:spPr>
          <a:xfrm>
            <a:off x="646805" y="1248161"/>
            <a:ext cx="10960995" cy="414867"/>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accent5">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accent5">
                    <a:lumMod val="60000"/>
                    <a:lumOff val="40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60000"/>
                    <a:lumOff val="40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60000"/>
                    <a:lumOff val="40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000" b="1" dirty="0" smtClean="0">
                <a:solidFill>
                  <a:schemeClr val="tx2">
                    <a:lumMod val="90000"/>
                    <a:lumOff val="10000"/>
                  </a:schemeClr>
                </a:solidFill>
              </a:rPr>
              <a:t>Page 3 </a:t>
            </a:r>
            <a:r>
              <a:rPr lang="en-US" sz="2000" dirty="0" smtClean="0">
                <a:solidFill>
                  <a:schemeClr val="tx2">
                    <a:lumMod val="90000"/>
                    <a:lumOff val="10000"/>
                  </a:schemeClr>
                </a:solidFill>
              </a:rPr>
              <a:t>of the workbook</a:t>
            </a:r>
          </a:p>
        </p:txBody>
      </p:sp>
    </p:spTree>
    <p:extLst>
      <p:ext uri="{BB962C8B-B14F-4D97-AF65-F5344CB8AC3E}">
        <p14:creationId xmlns:p14="http://schemas.microsoft.com/office/powerpoint/2010/main" val="205554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solidFill>
                  <a:schemeClr val="tx2">
                    <a:lumMod val="90000"/>
                    <a:lumOff val="10000"/>
                  </a:schemeClr>
                </a:solidFill>
              </a:rPr>
              <a:t>Striving For </a:t>
            </a:r>
            <a:r>
              <a:rPr lang="en-US" sz="3000" b="1" dirty="0">
                <a:solidFill>
                  <a:schemeClr val="accent5"/>
                </a:solidFill>
              </a:rPr>
              <a:t>Inclusive Excellence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4747" y="1005840"/>
            <a:ext cx="5745480" cy="5303520"/>
          </a:xfrm>
          <a:prstGeom prst="rect">
            <a:avLst/>
          </a:prstGeom>
          <a:solidFill>
            <a:schemeClr val="bg1"/>
          </a:solidFill>
          <a:ln>
            <a:solidFill>
              <a:schemeClr val="bg1"/>
            </a:solidFill>
          </a:ln>
          <a:effectLst/>
        </p:spPr>
      </p:pic>
      <p:sp>
        <p:nvSpPr>
          <p:cNvPr id="4" name="Title 5"/>
          <p:cNvSpPr txBox="1">
            <a:spLocks/>
          </p:cNvSpPr>
          <p:nvPr/>
        </p:nvSpPr>
        <p:spPr>
          <a:xfrm>
            <a:off x="1244602" y="322261"/>
            <a:ext cx="10744198" cy="769939"/>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2800" b="1" kern="1200">
                <a:solidFill>
                  <a:srgbClr val="00007C"/>
                </a:solidFill>
                <a:latin typeface="+mj-lt"/>
                <a:ea typeface="+mj-ea"/>
                <a:cs typeface="+mj-cs"/>
              </a:defRPr>
            </a:lvl1pPr>
          </a:lstStyle>
          <a:p>
            <a:r>
              <a:rPr lang="en-US" sz="2400" b="0" dirty="0">
                <a:solidFill>
                  <a:schemeClr val="tx1"/>
                </a:solidFill>
              </a:rPr>
              <a:t>Being Student Ready Means Having A Commitment To Inclusive Excellence </a:t>
            </a:r>
            <a:endParaRPr lang="en-US" sz="1467" b="0" dirty="0">
              <a:solidFill>
                <a:schemeClr val="tx1"/>
              </a:solidFill>
            </a:endParaRPr>
          </a:p>
        </p:txBody>
      </p:sp>
      <p:pic>
        <p:nvPicPr>
          <p:cNvPr id="6" name="Picture Placeholder 7" descr="DrB_Presentation_Silv-Logo.pdf"/>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8456" t="-6566" r="8456" b="-6566"/>
          <a:stretch/>
        </p:blipFill>
        <p:spPr>
          <a:xfrm>
            <a:off x="10871200" y="5867400"/>
            <a:ext cx="1117600" cy="949960"/>
          </a:xfrm>
        </p:spPr>
      </p:pic>
    </p:spTree>
    <p:extLst>
      <p:ext uri="{BB962C8B-B14F-4D97-AF65-F5344CB8AC3E}">
        <p14:creationId xmlns:p14="http://schemas.microsoft.com/office/powerpoint/2010/main" val="21445271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279400"/>
            <a:ext cx="11480800" cy="769939"/>
          </a:xfrm>
        </p:spPr>
        <p:txBody>
          <a:bodyPr/>
          <a:lstStyle/>
          <a:p>
            <a:pPr algn="ctr"/>
            <a:r>
              <a:rPr lang="en-US" b="0" dirty="0">
                <a:solidFill>
                  <a:schemeClr val="tx2">
                    <a:lumMod val="90000"/>
                    <a:lumOff val="10000"/>
                  </a:schemeClr>
                </a:solidFill>
              </a:rPr>
              <a:t>What Inclusive Excellence Is </a:t>
            </a:r>
            <a:r>
              <a:rPr lang="en-US" dirty="0">
                <a:solidFill>
                  <a:srgbClr val="90AD3E"/>
                </a:solidFill>
              </a:rPr>
              <a:t>NOT</a:t>
            </a:r>
            <a:r>
              <a:rPr lang="en-US" dirty="0">
                <a:solidFill>
                  <a:schemeClr val="accent5"/>
                </a:solidFill>
              </a:rPr>
              <a:t>:</a:t>
            </a:r>
          </a:p>
        </p:txBody>
      </p:sp>
      <p:sp>
        <p:nvSpPr>
          <p:cNvPr id="7" name="Text Placeholder 6"/>
          <p:cNvSpPr>
            <a:spLocks noGrp="1"/>
          </p:cNvSpPr>
          <p:nvPr>
            <p:ph type="body" sz="half" idx="2"/>
          </p:nvPr>
        </p:nvSpPr>
        <p:spPr>
          <a:xfrm>
            <a:off x="4244910" y="1223169"/>
            <a:ext cx="6807200" cy="4470400"/>
          </a:xfrm>
        </p:spPr>
        <p:txBody>
          <a:bodyPr anchor="ctr">
            <a:normAutofit fontScale="92500" lnSpcReduction="10000"/>
          </a:bodyPr>
          <a:lstStyle/>
          <a:p>
            <a:pPr marL="609585" indent="-609585">
              <a:lnSpc>
                <a:spcPct val="120000"/>
              </a:lnSpc>
              <a:buClr>
                <a:srgbClr val="90AD3E"/>
              </a:buClr>
              <a:buFont typeface="Wingdings" charset="2"/>
              <a:buChar char="§"/>
            </a:pPr>
            <a:r>
              <a:rPr lang="en-US" dirty="0">
                <a:solidFill>
                  <a:srgbClr val="0D2142"/>
                </a:solidFill>
              </a:rPr>
              <a:t>Affirmative Action</a:t>
            </a:r>
          </a:p>
          <a:p>
            <a:pPr marL="609585" indent="-609585">
              <a:lnSpc>
                <a:spcPct val="120000"/>
              </a:lnSpc>
              <a:buClr>
                <a:srgbClr val="90AD3E"/>
              </a:buClr>
              <a:buFont typeface="Wingdings" charset="2"/>
              <a:buChar char="§"/>
            </a:pPr>
            <a:r>
              <a:rPr lang="en-US" dirty="0">
                <a:solidFill>
                  <a:srgbClr val="0D2142"/>
                </a:solidFill>
              </a:rPr>
              <a:t>Equal Employment Opportunity</a:t>
            </a:r>
          </a:p>
          <a:p>
            <a:pPr marL="609585" indent="-609585">
              <a:lnSpc>
                <a:spcPct val="120000"/>
              </a:lnSpc>
              <a:buClr>
                <a:srgbClr val="90AD3E"/>
              </a:buClr>
              <a:buFont typeface="Wingdings" charset="2"/>
              <a:buChar char="§"/>
            </a:pPr>
            <a:r>
              <a:rPr lang="en-US" dirty="0">
                <a:solidFill>
                  <a:srgbClr val="0D2142"/>
                </a:solidFill>
              </a:rPr>
              <a:t>Altruism</a:t>
            </a:r>
          </a:p>
          <a:p>
            <a:pPr marL="609585" indent="-609585">
              <a:lnSpc>
                <a:spcPct val="120000"/>
              </a:lnSpc>
              <a:buClr>
                <a:srgbClr val="90AD3E"/>
              </a:buClr>
              <a:buFont typeface="Wingdings" charset="2"/>
              <a:buChar char="§"/>
            </a:pPr>
            <a:r>
              <a:rPr lang="en-US" dirty="0">
                <a:solidFill>
                  <a:srgbClr val="0D2142"/>
                </a:solidFill>
              </a:rPr>
              <a:t>Redress</a:t>
            </a:r>
          </a:p>
          <a:p>
            <a:pPr marL="609585" indent="-609585">
              <a:lnSpc>
                <a:spcPct val="120000"/>
              </a:lnSpc>
              <a:buClr>
                <a:srgbClr val="90AD3E"/>
              </a:buClr>
              <a:buFont typeface="Wingdings" charset="2"/>
              <a:buChar char="§"/>
            </a:pPr>
            <a:r>
              <a:rPr lang="en-US" dirty="0">
                <a:solidFill>
                  <a:srgbClr val="0D2142"/>
                </a:solidFill>
              </a:rPr>
              <a:t>Tolerance</a:t>
            </a:r>
          </a:p>
          <a:p>
            <a:pPr marL="609585" indent="-609585">
              <a:lnSpc>
                <a:spcPct val="120000"/>
              </a:lnSpc>
              <a:buClr>
                <a:srgbClr val="90AD3E"/>
              </a:buClr>
              <a:buFont typeface="Wingdings" charset="2"/>
              <a:buChar char="§"/>
            </a:pPr>
            <a:r>
              <a:rPr lang="en-US" dirty="0">
                <a:solidFill>
                  <a:srgbClr val="0D2142"/>
                </a:solidFill>
              </a:rPr>
              <a:t>Quality Adverse</a:t>
            </a:r>
          </a:p>
          <a:p>
            <a:pPr marL="609585" indent="-609585">
              <a:lnSpc>
                <a:spcPct val="120000"/>
              </a:lnSpc>
              <a:buClr>
                <a:srgbClr val="90AD3E"/>
              </a:buClr>
              <a:buFont typeface="Wingdings" charset="2"/>
              <a:buChar char="§"/>
            </a:pPr>
            <a:r>
              <a:rPr lang="en-US" dirty="0">
                <a:solidFill>
                  <a:srgbClr val="0D2142"/>
                </a:solidFill>
              </a:rPr>
              <a:t>Non-</a:t>
            </a:r>
            <a:r>
              <a:rPr lang="en-US" dirty="0" smtClean="0">
                <a:solidFill>
                  <a:srgbClr val="0D2142"/>
                </a:solidFill>
              </a:rPr>
              <a:t>meritorious</a:t>
            </a:r>
            <a:endParaRPr lang="en-US" dirty="0">
              <a:solidFill>
                <a:srgbClr val="0D2142"/>
              </a:solidFill>
            </a:endParaRPr>
          </a:p>
        </p:txBody>
      </p:sp>
      <p:pic>
        <p:nvPicPr>
          <p:cNvPr id="6" name="Picture 5" descr="istock_75406285_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633" y="1342561"/>
            <a:ext cx="3734277" cy="3190744"/>
          </a:xfrm>
          <a:prstGeom prst="rect">
            <a:avLst/>
          </a:prstGeom>
          <a:ln>
            <a:solidFill>
              <a:schemeClr val="tx1">
                <a:lumMod val="50000"/>
                <a:lumOff val="50000"/>
              </a:schemeClr>
            </a:solidFill>
          </a:ln>
          <a:effectLst>
            <a:reflection blurRad="6350" stA="50000" endA="300" endPos="36000" dist="50800" dir="5400000" sy="-100000" algn="bl" rotWithShape="0"/>
          </a:effectLst>
          <a:scene3d>
            <a:camera prst="perspectiveContrastingLeftFacing">
              <a:rot lat="300000" lon="19800000" rev="0"/>
            </a:camera>
            <a:lightRig rig="threePt" dir="t">
              <a:rot lat="0" lon="0" rev="2700000"/>
            </a:lightRig>
          </a:scene3d>
          <a:sp3d/>
        </p:spPr>
      </p:pic>
      <p:pic>
        <p:nvPicPr>
          <p:cNvPr id="5" name="Picture Placeholder 7" descr="DrB_Presentation_Silv-Logo.pdf"/>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8456" t="-6566" r="8456" b="-6566"/>
          <a:stretch/>
        </p:blipFill>
        <p:spPr>
          <a:xfrm>
            <a:off x="10871200" y="5867400"/>
            <a:ext cx="1117600" cy="949960"/>
          </a:xfrm>
        </p:spPr>
      </p:pic>
    </p:spTree>
    <p:extLst>
      <p:ext uri="{BB962C8B-B14F-4D97-AF65-F5344CB8AC3E}">
        <p14:creationId xmlns:p14="http://schemas.microsoft.com/office/powerpoint/2010/main" val="49608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a:spLocks noGrp="1"/>
          </p:cNvSpPr>
          <p:nvPr>
            <p:ph type="title"/>
          </p:nvPr>
        </p:nvSpPr>
        <p:spPr>
          <a:xfrm>
            <a:off x="406400" y="423861"/>
            <a:ext cx="11480800" cy="769939"/>
          </a:xfrm>
        </p:spPr>
        <p:txBody>
          <a:bodyPr>
            <a:normAutofit/>
          </a:bodyPr>
          <a:lstStyle/>
          <a:p>
            <a:pPr algn="ctr"/>
            <a:r>
              <a:rPr lang="en-US" b="0" dirty="0" smtClean="0">
                <a:solidFill>
                  <a:schemeClr val="tx2">
                    <a:lumMod val="90000"/>
                    <a:lumOff val="10000"/>
                  </a:schemeClr>
                </a:solidFill>
              </a:rPr>
              <a:t>What Inclusive Excellence</a:t>
            </a:r>
            <a:r>
              <a:rPr lang="en-US" b="0" dirty="0">
                <a:solidFill>
                  <a:schemeClr val="tx2">
                    <a:lumMod val="90000"/>
                    <a:lumOff val="10000"/>
                  </a:schemeClr>
                </a:solidFill>
              </a:rPr>
              <a:t> </a:t>
            </a:r>
            <a:r>
              <a:rPr lang="en-US" dirty="0" smtClean="0">
                <a:solidFill>
                  <a:srgbClr val="90AD3E"/>
                </a:solidFill>
              </a:rPr>
              <a:t>IS</a:t>
            </a:r>
            <a:r>
              <a:rPr lang="en-US" dirty="0" smtClean="0">
                <a:solidFill>
                  <a:schemeClr val="accent5"/>
                </a:solidFill>
              </a:rPr>
              <a:t>:</a:t>
            </a:r>
            <a:endParaRPr lang="en-US" dirty="0">
              <a:solidFill>
                <a:schemeClr val="accent5"/>
              </a:solidFill>
            </a:endParaRPr>
          </a:p>
        </p:txBody>
      </p:sp>
      <p:sp>
        <p:nvSpPr>
          <p:cNvPr id="11" name="TextBox 10"/>
          <p:cNvSpPr txBox="1"/>
          <p:nvPr/>
        </p:nvSpPr>
        <p:spPr>
          <a:xfrm>
            <a:off x="3860800" y="1676890"/>
            <a:ext cx="7518400" cy="3252622"/>
          </a:xfrm>
          <a:prstGeom prst="rect">
            <a:avLst/>
          </a:prstGeom>
          <a:noFill/>
        </p:spPr>
        <p:txBody>
          <a:bodyPr wrap="square" rtlCol="0">
            <a:spAutoFit/>
          </a:bodyPr>
          <a:lstStyle/>
          <a:p>
            <a:pPr>
              <a:lnSpc>
                <a:spcPct val="110000"/>
              </a:lnSpc>
            </a:pPr>
            <a:r>
              <a:rPr lang="en-US" sz="2667" dirty="0"/>
              <a:t>Inclusion is the active, intentional, and ongoing engagement with diversity - in people, in the curriculum, in the co-curriculum, and in communities. Inclusive Excellence is a level of institutional success that can only be realized in diverse communities where all constituencies have equitable opportunities to succeed.</a:t>
            </a:r>
          </a:p>
        </p:txBody>
      </p:sp>
      <p:sp>
        <p:nvSpPr>
          <p:cNvPr id="12" name="TextBox 11"/>
          <p:cNvSpPr txBox="1"/>
          <p:nvPr/>
        </p:nvSpPr>
        <p:spPr>
          <a:xfrm>
            <a:off x="508000" y="5776780"/>
            <a:ext cx="10058400" cy="584775"/>
          </a:xfrm>
          <a:prstGeom prst="rect">
            <a:avLst/>
          </a:prstGeom>
          <a:noFill/>
        </p:spPr>
        <p:txBody>
          <a:bodyPr wrap="square" rtlCol="0">
            <a:spAutoFit/>
          </a:bodyPr>
          <a:lstStyle/>
          <a:p>
            <a:r>
              <a:rPr lang="en-US" sz="1600" dirty="0">
                <a:solidFill>
                  <a:schemeClr val="bg1">
                    <a:lumMod val="65000"/>
                  </a:schemeClr>
                </a:solidFill>
              </a:rPr>
              <a:t>See: Williams, D. A., Berger, J. B., &amp; McClendon, S. A. (2005). </a:t>
            </a:r>
            <a:r>
              <a:rPr lang="en-US" sz="1600" i="1" dirty="0">
                <a:solidFill>
                  <a:schemeClr val="bg1">
                    <a:lumMod val="65000"/>
                  </a:schemeClr>
                </a:solidFill>
              </a:rPr>
              <a:t>Toward a model of inclusive excellence and change in postsecondary institutions</a:t>
            </a:r>
            <a:r>
              <a:rPr lang="en-US" sz="1600" dirty="0">
                <a:solidFill>
                  <a:schemeClr val="bg1">
                    <a:lumMod val="65000"/>
                  </a:schemeClr>
                </a:solidFill>
              </a:rPr>
              <a:t>. Washington, DC: Association of American Colleges and Universities.</a:t>
            </a:r>
          </a:p>
        </p:txBody>
      </p:sp>
      <p:pic>
        <p:nvPicPr>
          <p:cNvPr id="13" name="Picture 12" descr="istock_75406285_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1797569"/>
            <a:ext cx="3245109" cy="2772776"/>
          </a:xfrm>
          <a:prstGeom prst="rect">
            <a:avLst/>
          </a:prstGeom>
          <a:ln>
            <a:solidFill>
              <a:schemeClr val="accent5"/>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p:spPr>
      </p:pic>
      <p:pic>
        <p:nvPicPr>
          <p:cNvPr id="6" name="Picture Placeholder 7" descr="DrB_Presentation_Silv-Logo.pdf"/>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8456" t="-6566" r="8456" b="-6566"/>
          <a:stretch/>
        </p:blipFill>
        <p:spPr>
          <a:xfrm>
            <a:off x="10871200" y="5867400"/>
            <a:ext cx="1117600" cy="949960"/>
          </a:xfrm>
        </p:spPr>
      </p:pic>
    </p:spTree>
    <p:extLst>
      <p:ext uri="{BB962C8B-B14F-4D97-AF65-F5344CB8AC3E}">
        <p14:creationId xmlns:p14="http://schemas.microsoft.com/office/powerpoint/2010/main" val="7640493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279400"/>
            <a:ext cx="11480800" cy="769939"/>
          </a:xfrm>
        </p:spPr>
        <p:txBody>
          <a:bodyPr/>
          <a:lstStyle/>
          <a:p>
            <a:pPr algn="ctr"/>
            <a:r>
              <a:rPr lang="en-US" dirty="0" smtClean="0">
                <a:solidFill>
                  <a:schemeClr val="accent5"/>
                </a:solidFill>
              </a:rPr>
              <a:t>Equity</a:t>
            </a:r>
            <a:r>
              <a:rPr lang="en-US" b="0" dirty="0" smtClean="0">
                <a:solidFill>
                  <a:schemeClr val="tx2">
                    <a:lumMod val="90000"/>
                    <a:lumOff val="10000"/>
                  </a:schemeClr>
                </a:solidFill>
              </a:rPr>
              <a:t> Matters</a:t>
            </a:r>
            <a:endParaRPr lang="en-US" b="0" dirty="0">
              <a:solidFill>
                <a:schemeClr val="tx2">
                  <a:lumMod val="90000"/>
                  <a:lumOff val="10000"/>
                </a:schemeClr>
              </a:solidFill>
            </a:endParaRPr>
          </a:p>
        </p:txBody>
      </p:sp>
      <p:sp>
        <p:nvSpPr>
          <p:cNvPr id="7" name="Text Placeholder 6"/>
          <p:cNvSpPr>
            <a:spLocks noGrp="1"/>
          </p:cNvSpPr>
          <p:nvPr>
            <p:ph type="body" sz="half" idx="2"/>
          </p:nvPr>
        </p:nvSpPr>
        <p:spPr>
          <a:xfrm>
            <a:off x="4244910" y="1464734"/>
            <a:ext cx="6414623" cy="3005666"/>
          </a:xfrm>
        </p:spPr>
        <p:txBody>
          <a:bodyPr anchor="t">
            <a:noAutofit/>
          </a:bodyPr>
          <a:lstStyle/>
          <a:p>
            <a:pPr>
              <a:lnSpc>
                <a:spcPct val="120000"/>
              </a:lnSpc>
              <a:buClr>
                <a:srgbClr val="90AD3E"/>
              </a:buClr>
            </a:pPr>
            <a:r>
              <a:rPr lang="en-US" dirty="0" smtClean="0">
                <a:solidFill>
                  <a:srgbClr val="0D2142"/>
                </a:solidFill>
              </a:rPr>
              <a:t>Equity redirects resources to the pathways with the greatest need to fix barriers and intentionally provide support.</a:t>
            </a:r>
            <a:endParaRPr lang="en-US" dirty="0">
              <a:solidFill>
                <a:srgbClr val="0D2142"/>
              </a:solidFill>
            </a:endParaRPr>
          </a:p>
        </p:txBody>
      </p:sp>
      <p:pic>
        <p:nvPicPr>
          <p:cNvPr id="6" name="Picture 5" descr="istock_75406285_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633" y="1342561"/>
            <a:ext cx="3734277" cy="3190744"/>
          </a:xfrm>
          <a:prstGeom prst="rect">
            <a:avLst/>
          </a:prstGeom>
          <a:ln>
            <a:solidFill>
              <a:schemeClr val="tx1">
                <a:lumMod val="50000"/>
                <a:lumOff val="50000"/>
              </a:schemeClr>
            </a:solidFill>
          </a:ln>
          <a:effectLst>
            <a:reflection blurRad="6350" stA="50000" endA="300" endPos="36000" dist="50800" dir="5400000" sy="-100000" algn="bl" rotWithShape="0"/>
          </a:effectLst>
          <a:scene3d>
            <a:camera prst="perspectiveContrastingLeftFacing">
              <a:rot lat="300000" lon="19800000" rev="0"/>
            </a:camera>
            <a:lightRig rig="threePt" dir="t">
              <a:rot lat="0" lon="0" rev="2700000"/>
            </a:lightRig>
          </a:scene3d>
          <a:sp3d/>
        </p:spPr>
      </p:pic>
      <p:pic>
        <p:nvPicPr>
          <p:cNvPr id="5" name="Picture Placeholder 7" descr="DrB_Presentation_Silv-Logo.pdf"/>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8456" t="-6566" r="8456" b="-6566"/>
          <a:stretch/>
        </p:blipFill>
        <p:spPr>
          <a:xfrm>
            <a:off x="10871200" y="5867400"/>
            <a:ext cx="1117600" cy="949960"/>
          </a:xfrm>
        </p:spPr>
      </p:pic>
      <p:sp>
        <p:nvSpPr>
          <p:cNvPr id="8" name="TextBox 7"/>
          <p:cNvSpPr txBox="1"/>
          <p:nvPr/>
        </p:nvSpPr>
        <p:spPr>
          <a:xfrm>
            <a:off x="4244910" y="4661069"/>
            <a:ext cx="6321490" cy="338554"/>
          </a:xfrm>
          <a:prstGeom prst="rect">
            <a:avLst/>
          </a:prstGeom>
          <a:noFill/>
        </p:spPr>
        <p:txBody>
          <a:bodyPr wrap="square" rtlCol="0">
            <a:spAutoFit/>
          </a:bodyPr>
          <a:lstStyle/>
          <a:p>
            <a:pPr algn="r"/>
            <a:r>
              <a:rPr lang="en-US" sz="1600" dirty="0" smtClean="0">
                <a:solidFill>
                  <a:schemeClr val="bg1">
                    <a:lumMod val="65000"/>
                  </a:schemeClr>
                </a:solidFill>
              </a:rPr>
              <a:t>Source: </a:t>
            </a:r>
            <a:r>
              <a:rPr lang="en-US" sz="1600" i="1" dirty="0" smtClean="0">
                <a:solidFill>
                  <a:schemeClr val="bg1">
                    <a:lumMod val="65000"/>
                  </a:schemeClr>
                </a:solidFill>
              </a:rPr>
              <a:t>Center For Urban Education</a:t>
            </a:r>
            <a:endParaRPr lang="en-US" sz="1600" i="1" dirty="0">
              <a:solidFill>
                <a:schemeClr val="bg1">
                  <a:lumMod val="65000"/>
                </a:schemeClr>
              </a:solidFill>
            </a:endParaRPr>
          </a:p>
        </p:txBody>
      </p:sp>
    </p:spTree>
    <p:extLst>
      <p:ext uri="{BB962C8B-B14F-4D97-AF65-F5344CB8AC3E}">
        <p14:creationId xmlns:p14="http://schemas.microsoft.com/office/powerpoint/2010/main" val="13041323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934718709"/>
              </p:ext>
            </p:extLst>
          </p:nvPr>
        </p:nvGraphicFramePr>
        <p:xfrm>
          <a:off x="745066" y="585159"/>
          <a:ext cx="98552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06400" y="279400"/>
            <a:ext cx="11480800" cy="769939"/>
          </a:xfrm>
        </p:spPr>
        <p:txBody>
          <a:bodyPr/>
          <a:lstStyle/>
          <a:p>
            <a:pPr algn="ctr"/>
            <a:r>
              <a:rPr lang="en-US" b="0" dirty="0" smtClean="0">
                <a:solidFill>
                  <a:schemeClr val="tx2">
                    <a:lumMod val="90000"/>
                    <a:lumOff val="10000"/>
                  </a:schemeClr>
                </a:solidFill>
              </a:rPr>
              <a:t>Center For Urban Education: </a:t>
            </a:r>
            <a:r>
              <a:rPr lang="en-US" dirty="0" smtClean="0">
                <a:solidFill>
                  <a:schemeClr val="accent5"/>
                </a:solidFill>
              </a:rPr>
              <a:t>Inquiry Model</a:t>
            </a:r>
            <a:endParaRPr lang="en-US" b="0" dirty="0">
              <a:solidFill>
                <a:schemeClr val="tx2">
                  <a:lumMod val="90000"/>
                  <a:lumOff val="10000"/>
                </a:schemeClr>
              </a:solidFill>
            </a:endParaRPr>
          </a:p>
        </p:txBody>
      </p:sp>
      <p:pic>
        <p:nvPicPr>
          <p:cNvPr id="5" name="Picture Placeholder 7" descr="DrB_Presentation_Silv-Logo.pdf"/>
          <p:cNvPicPr>
            <a:picLocks noGrp="1" noChangeAspect="1"/>
          </p:cNvPicPr>
          <p:nvPr>
            <p:ph type="pic" sz="quarter" idx="10"/>
          </p:nvPr>
        </p:nvPicPr>
        <p:blipFill rotWithShape="1">
          <a:blip r:embed="rId8">
            <a:extLst>
              <a:ext uri="{28A0092B-C50C-407E-A947-70E740481C1C}">
                <a14:useLocalDpi xmlns:a14="http://schemas.microsoft.com/office/drawing/2010/main" val="0"/>
              </a:ext>
            </a:extLst>
          </a:blip>
          <a:srcRect l="8456" t="-6566" r="8456" b="-6566"/>
          <a:stretch/>
        </p:blipFill>
        <p:spPr>
          <a:xfrm>
            <a:off x="10871200" y="5867400"/>
            <a:ext cx="1117600" cy="949960"/>
          </a:xfrm>
        </p:spPr>
      </p:pic>
      <p:sp>
        <p:nvSpPr>
          <p:cNvPr id="8" name="TextBox 7"/>
          <p:cNvSpPr txBox="1"/>
          <p:nvPr/>
        </p:nvSpPr>
        <p:spPr>
          <a:xfrm>
            <a:off x="4304177" y="6003826"/>
            <a:ext cx="6321490" cy="246221"/>
          </a:xfrm>
          <a:prstGeom prst="rect">
            <a:avLst/>
          </a:prstGeom>
          <a:noFill/>
        </p:spPr>
        <p:txBody>
          <a:bodyPr wrap="square" lIns="0" tIns="0" rIns="0" bIns="0" rtlCol="0">
            <a:spAutoFit/>
          </a:bodyPr>
          <a:lstStyle/>
          <a:p>
            <a:pPr algn="r"/>
            <a:r>
              <a:rPr lang="en-US" sz="1600" dirty="0" smtClean="0">
                <a:solidFill>
                  <a:schemeClr val="bg1">
                    <a:lumMod val="65000"/>
                  </a:schemeClr>
                </a:solidFill>
              </a:rPr>
              <a:t>Source: </a:t>
            </a:r>
            <a:r>
              <a:rPr lang="en-US" sz="1600" i="1" dirty="0" smtClean="0">
                <a:solidFill>
                  <a:schemeClr val="bg1">
                    <a:lumMod val="65000"/>
                  </a:schemeClr>
                </a:solidFill>
              </a:rPr>
              <a:t>Center For Urban Education</a:t>
            </a:r>
            <a:endParaRPr lang="en-US" sz="1600" i="1" dirty="0">
              <a:solidFill>
                <a:schemeClr val="bg1">
                  <a:lumMod val="65000"/>
                </a:schemeClr>
              </a:solidFill>
            </a:endParaRPr>
          </a:p>
        </p:txBody>
      </p:sp>
    </p:spTree>
    <p:extLst>
      <p:ext uri="{BB962C8B-B14F-4D97-AF65-F5344CB8AC3E}">
        <p14:creationId xmlns:p14="http://schemas.microsoft.com/office/powerpoint/2010/main" val="102695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graphicEl>
                                              <a:dgm id="{53F26929-4F31-BD48-A92A-5BB332B9B28C}"/>
                                            </p:graphicEl>
                                          </p:spTgt>
                                        </p:tgtEl>
                                        <p:attrNameLst>
                                          <p:attrName>style.visibility</p:attrName>
                                        </p:attrNameLst>
                                      </p:cBhvr>
                                      <p:to>
                                        <p:strVal val="visible"/>
                                      </p:to>
                                    </p:set>
                                    <p:anim calcmode="lin" valueType="num">
                                      <p:cBhvr additive="base">
                                        <p:cTn id="7" dur="500" fill="hold"/>
                                        <p:tgtEl>
                                          <p:spTgt spid="4">
                                            <p:graphicEl>
                                              <a:dgm id="{53F26929-4F31-BD48-A92A-5BB332B9B28C}"/>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graphicEl>
                                              <a:dgm id="{53F26929-4F31-BD48-A92A-5BB332B9B28C}"/>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graphicEl>
                                              <a:dgm id="{87B8ACC7-ED47-BE4C-A37F-1F856ED772CB}"/>
                                            </p:graphicEl>
                                          </p:spTgt>
                                        </p:tgtEl>
                                        <p:attrNameLst>
                                          <p:attrName>style.visibility</p:attrName>
                                        </p:attrNameLst>
                                      </p:cBhvr>
                                      <p:to>
                                        <p:strVal val="visible"/>
                                      </p:to>
                                    </p:set>
                                    <p:anim calcmode="lin" valueType="num">
                                      <p:cBhvr additive="base">
                                        <p:cTn id="13" dur="500" fill="hold"/>
                                        <p:tgtEl>
                                          <p:spTgt spid="4">
                                            <p:graphicEl>
                                              <a:dgm id="{87B8ACC7-ED47-BE4C-A37F-1F856ED772CB}"/>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graphicEl>
                                              <a:dgm id="{87B8ACC7-ED47-BE4C-A37F-1F856ED772CB}"/>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graphicEl>
                                              <a:dgm id="{41220130-5DE3-974F-ABAA-FB99ED21A1DE}"/>
                                            </p:graphicEl>
                                          </p:spTgt>
                                        </p:tgtEl>
                                        <p:attrNameLst>
                                          <p:attrName>style.visibility</p:attrName>
                                        </p:attrNameLst>
                                      </p:cBhvr>
                                      <p:to>
                                        <p:strVal val="visible"/>
                                      </p:to>
                                    </p:set>
                                    <p:anim calcmode="lin" valueType="num">
                                      <p:cBhvr additive="base">
                                        <p:cTn id="19" dur="500" fill="hold"/>
                                        <p:tgtEl>
                                          <p:spTgt spid="4">
                                            <p:graphicEl>
                                              <a:dgm id="{41220130-5DE3-974F-ABAA-FB99ED21A1DE}"/>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graphicEl>
                                              <a:dgm id="{41220130-5DE3-974F-ABAA-FB99ED21A1DE}"/>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279400"/>
            <a:ext cx="11480800" cy="769939"/>
          </a:xfrm>
        </p:spPr>
        <p:txBody>
          <a:bodyPr/>
          <a:lstStyle/>
          <a:p>
            <a:pPr algn="ctr"/>
            <a:r>
              <a:rPr lang="en-US" dirty="0" smtClean="0">
                <a:solidFill>
                  <a:schemeClr val="accent5"/>
                </a:solidFill>
              </a:rPr>
              <a:t>Becoming</a:t>
            </a:r>
            <a:r>
              <a:rPr lang="en-US" b="0" dirty="0" smtClean="0">
                <a:solidFill>
                  <a:schemeClr val="tx2">
                    <a:lumMod val="90000"/>
                    <a:lumOff val="10000"/>
                  </a:schemeClr>
                </a:solidFill>
              </a:rPr>
              <a:t> An Equity Leader</a:t>
            </a:r>
            <a:endParaRPr lang="en-US" b="0" dirty="0">
              <a:solidFill>
                <a:schemeClr val="tx2">
                  <a:lumMod val="90000"/>
                  <a:lumOff val="10000"/>
                </a:schemeClr>
              </a:solidFill>
            </a:endParaRPr>
          </a:p>
        </p:txBody>
      </p:sp>
      <p:sp>
        <p:nvSpPr>
          <p:cNvPr id="7" name="Text Placeholder 6"/>
          <p:cNvSpPr>
            <a:spLocks noGrp="1"/>
          </p:cNvSpPr>
          <p:nvPr>
            <p:ph type="body" sz="half" idx="2"/>
          </p:nvPr>
        </p:nvSpPr>
        <p:spPr>
          <a:xfrm>
            <a:off x="3530600" y="1329269"/>
            <a:ext cx="7154331" cy="736599"/>
          </a:xfrm>
        </p:spPr>
        <p:txBody>
          <a:bodyPr anchor="t">
            <a:noAutofit/>
          </a:bodyPr>
          <a:lstStyle/>
          <a:p>
            <a:pPr algn="ctr">
              <a:lnSpc>
                <a:spcPct val="120000"/>
              </a:lnSpc>
              <a:buClr>
                <a:srgbClr val="90AD3E"/>
              </a:buClr>
            </a:pPr>
            <a:r>
              <a:rPr lang="en-US" sz="2800" dirty="0" smtClean="0">
                <a:solidFill>
                  <a:srgbClr val="0D2142"/>
                </a:solidFill>
              </a:rPr>
              <a:t>Create equity by building your capacity to:</a:t>
            </a:r>
            <a:endParaRPr lang="en-US" sz="2800" dirty="0">
              <a:solidFill>
                <a:srgbClr val="0D2142"/>
              </a:solidFill>
            </a:endParaRPr>
          </a:p>
        </p:txBody>
      </p:sp>
      <p:pic>
        <p:nvPicPr>
          <p:cNvPr id="6" name="Picture 5" descr="istock_75406285_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897" y="1561509"/>
            <a:ext cx="2805617" cy="2397253"/>
          </a:xfrm>
          <a:prstGeom prst="rect">
            <a:avLst/>
          </a:prstGeom>
          <a:ln>
            <a:solidFill>
              <a:schemeClr val="tx1">
                <a:lumMod val="50000"/>
                <a:lumOff val="50000"/>
              </a:schemeClr>
            </a:solidFill>
          </a:ln>
          <a:effectLst>
            <a:reflection blurRad="6350" stA="50000" endA="300" endPos="36000" dist="50800" dir="5400000" sy="-100000" algn="bl" rotWithShape="0"/>
          </a:effectLst>
          <a:scene3d>
            <a:camera prst="perspectiveContrastingLeftFacing">
              <a:rot lat="300000" lon="19800000" rev="0"/>
            </a:camera>
            <a:lightRig rig="threePt" dir="t">
              <a:rot lat="0" lon="0" rev="2700000"/>
            </a:lightRig>
          </a:scene3d>
          <a:sp3d/>
        </p:spPr>
      </p:pic>
      <p:pic>
        <p:nvPicPr>
          <p:cNvPr id="5" name="Picture Placeholder 7" descr="DrB_Presentation_Silv-Logo.pdf"/>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8456" t="-6566" r="8456" b="-6566"/>
          <a:stretch/>
        </p:blipFill>
        <p:spPr>
          <a:xfrm>
            <a:off x="10871200" y="5867400"/>
            <a:ext cx="1117600" cy="949960"/>
          </a:xfrm>
        </p:spPr>
      </p:pic>
      <p:sp>
        <p:nvSpPr>
          <p:cNvPr id="8" name="TextBox 7"/>
          <p:cNvSpPr txBox="1"/>
          <p:nvPr/>
        </p:nvSpPr>
        <p:spPr>
          <a:xfrm>
            <a:off x="4244910" y="5888738"/>
            <a:ext cx="6321490" cy="338554"/>
          </a:xfrm>
          <a:prstGeom prst="rect">
            <a:avLst/>
          </a:prstGeom>
          <a:noFill/>
        </p:spPr>
        <p:txBody>
          <a:bodyPr wrap="square" rtlCol="0">
            <a:spAutoFit/>
          </a:bodyPr>
          <a:lstStyle/>
          <a:p>
            <a:pPr algn="r"/>
            <a:r>
              <a:rPr lang="en-US" sz="1600" dirty="0" smtClean="0">
                <a:solidFill>
                  <a:schemeClr val="bg1">
                    <a:lumMod val="65000"/>
                  </a:schemeClr>
                </a:solidFill>
              </a:rPr>
              <a:t>Source: </a:t>
            </a:r>
            <a:r>
              <a:rPr lang="en-US" sz="1600" i="1" dirty="0" smtClean="0">
                <a:solidFill>
                  <a:schemeClr val="bg1">
                    <a:lumMod val="65000"/>
                  </a:schemeClr>
                </a:solidFill>
              </a:rPr>
              <a:t>Center For Urban Education</a:t>
            </a:r>
            <a:endParaRPr lang="en-US" sz="1600" i="1" dirty="0">
              <a:solidFill>
                <a:schemeClr val="bg1">
                  <a:lumMod val="65000"/>
                </a:schemeClr>
              </a:solidFill>
            </a:endParaRPr>
          </a:p>
        </p:txBody>
      </p:sp>
      <p:sp>
        <p:nvSpPr>
          <p:cNvPr id="9" name="Text Placeholder 6"/>
          <p:cNvSpPr txBox="1">
            <a:spLocks/>
          </p:cNvSpPr>
          <p:nvPr/>
        </p:nvSpPr>
        <p:spPr>
          <a:xfrm>
            <a:off x="3962399" y="2015067"/>
            <a:ext cx="6604001" cy="3522133"/>
          </a:xfrm>
          <a:prstGeom prst="rect">
            <a:avLst/>
          </a:prstGeom>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90AD3E"/>
                </a:solidFill>
                <a:effectLst/>
                <a:latin typeface="+mj-lt"/>
                <a:ea typeface="+mn-ea"/>
                <a:cs typeface="+mn-cs"/>
              </a:defRPr>
            </a:lvl1pPr>
            <a:lvl2pPr marL="609585"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1219170" indent="0" algn="l" defTabSz="914400" rtl="0" eaLnBrk="1" latinLnBrk="0" hangingPunct="1">
              <a:lnSpc>
                <a:spcPct val="90000"/>
              </a:lnSpc>
              <a:spcBef>
                <a:spcPts val="500"/>
              </a:spcBef>
              <a:buFont typeface="Arial" panose="020B0604020202020204" pitchFamily="34" charset="0"/>
              <a:buNone/>
              <a:defRPr sz="1333" kern="1200">
                <a:solidFill>
                  <a:schemeClr val="tx1"/>
                </a:solidFill>
                <a:latin typeface="+mn-lt"/>
                <a:ea typeface="+mn-ea"/>
                <a:cs typeface="+mn-cs"/>
              </a:defRPr>
            </a:lvl3pPr>
            <a:lvl4pPr marL="1828754"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2438339"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3047924"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3657509"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4267093"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4876678"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pPr marL="342900" indent="-342900">
              <a:lnSpc>
                <a:spcPct val="120000"/>
              </a:lnSpc>
              <a:buClr>
                <a:schemeClr val="accent1"/>
              </a:buClr>
              <a:buFont typeface="+mj-lt"/>
              <a:buAutoNum type="arabicPeriod"/>
            </a:pPr>
            <a:r>
              <a:rPr lang="en-US" sz="2000" dirty="0" smtClean="0">
                <a:solidFill>
                  <a:srgbClr val="0D2142"/>
                </a:solidFill>
              </a:rPr>
              <a:t>Talk about race by naming where there are gaps by race and ethnicity and where there are no gaps.</a:t>
            </a:r>
          </a:p>
          <a:p>
            <a:pPr marL="342900" indent="-342900">
              <a:lnSpc>
                <a:spcPct val="120000"/>
              </a:lnSpc>
              <a:buClr>
                <a:schemeClr val="accent1"/>
              </a:buClr>
              <a:buFont typeface="+mj-lt"/>
              <a:buAutoNum type="arabicPeriod"/>
            </a:pPr>
            <a:r>
              <a:rPr lang="en-US" sz="2000" dirty="0" smtClean="0">
                <a:solidFill>
                  <a:srgbClr val="0D2142"/>
                </a:solidFill>
              </a:rPr>
              <a:t>Focus on what you can change – in the classroom. (Department &amp; Campus)</a:t>
            </a:r>
          </a:p>
          <a:p>
            <a:pPr marL="342900" indent="-342900">
              <a:lnSpc>
                <a:spcPct val="120000"/>
              </a:lnSpc>
              <a:buClr>
                <a:schemeClr val="accent1"/>
              </a:buClr>
              <a:buFont typeface="+mj-lt"/>
              <a:buAutoNum type="arabicPeriod"/>
            </a:pPr>
            <a:r>
              <a:rPr lang="en-US" sz="2000" dirty="0" smtClean="0">
                <a:solidFill>
                  <a:srgbClr val="0D2142"/>
                </a:solidFill>
              </a:rPr>
              <a:t>Ground recommendations and solutions in data letter about yourself and your unique context.</a:t>
            </a:r>
          </a:p>
          <a:p>
            <a:pPr marL="342900" indent="-342900">
              <a:lnSpc>
                <a:spcPct val="120000"/>
              </a:lnSpc>
              <a:buClr>
                <a:schemeClr val="accent1"/>
              </a:buClr>
              <a:buFont typeface="+mj-lt"/>
              <a:buAutoNum type="arabicPeriod"/>
            </a:pPr>
            <a:r>
              <a:rPr lang="en-US" sz="2000" dirty="0" smtClean="0">
                <a:solidFill>
                  <a:srgbClr val="0D2142"/>
                </a:solidFill>
              </a:rPr>
              <a:t>Understand that you are doing the “Good” even when it feels uncomfortable.</a:t>
            </a:r>
            <a:endParaRPr lang="en-US" sz="2000" dirty="0">
              <a:solidFill>
                <a:srgbClr val="0D2142"/>
              </a:solidFill>
            </a:endParaRPr>
          </a:p>
        </p:txBody>
      </p:sp>
    </p:spTree>
    <p:extLst>
      <p:ext uri="{BB962C8B-B14F-4D97-AF65-F5344CB8AC3E}">
        <p14:creationId xmlns:p14="http://schemas.microsoft.com/office/powerpoint/2010/main" val="9070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1752"/>
            <a:ext cx="9990364" cy="777240"/>
          </a:xfrm>
        </p:spPr>
        <p:txBody>
          <a:bodyPr>
            <a:normAutofit/>
          </a:bodyPr>
          <a:lstStyle/>
          <a:p>
            <a:r>
              <a:rPr lang="en-US" sz="4000" dirty="0" smtClean="0">
                <a:solidFill>
                  <a:schemeClr val="tx2">
                    <a:lumMod val="90000"/>
                    <a:lumOff val="10000"/>
                  </a:schemeClr>
                </a:solidFill>
              </a:rPr>
              <a:t>Our Students: </a:t>
            </a:r>
            <a:r>
              <a:rPr lang="en-US" sz="4000" b="1" dirty="0" smtClean="0">
                <a:solidFill>
                  <a:schemeClr val="accent5"/>
                </a:solidFill>
              </a:rPr>
              <a:t>Our Real Success Story</a:t>
            </a:r>
            <a:endParaRPr lang="en-US" sz="4000" b="1" dirty="0">
              <a:solidFill>
                <a:schemeClr val="accent5"/>
              </a:solidFill>
            </a:endParaRPr>
          </a:p>
        </p:txBody>
      </p:sp>
      <p:sp>
        <p:nvSpPr>
          <p:cNvPr id="4" name="AutoShape 2" descr="Image result for becoming a student ready college"/>
          <p:cNvSpPr>
            <a:spLocks noChangeAspect="1" noChangeArrowheads="1"/>
          </p:cNvSpPr>
          <p:nvPr/>
        </p:nvSpPr>
        <p:spPr bwMode="auto">
          <a:xfrm>
            <a:off x="1906680" y="1839909"/>
            <a:ext cx="2941258" cy="2941267"/>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Placeholder 7" descr="DrB_Presentation_Silv-Logo.pdf"/>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8456" t="-6566" r="8456" b="-6566"/>
          <a:stretch/>
        </p:blipFill>
        <p:spPr>
          <a:xfrm>
            <a:off x="10871200" y="5867400"/>
            <a:ext cx="1117600" cy="949960"/>
          </a:xfrm>
        </p:spPr>
      </p:pic>
      <p:sp>
        <p:nvSpPr>
          <p:cNvPr id="6" name="Title 1"/>
          <p:cNvSpPr txBox="1">
            <a:spLocks/>
          </p:cNvSpPr>
          <p:nvPr/>
        </p:nvSpPr>
        <p:spPr>
          <a:xfrm>
            <a:off x="800101" y="1347105"/>
            <a:ext cx="3048000" cy="609599"/>
          </a:xfrm>
          <a:prstGeom prst="rect">
            <a:avLst/>
          </a:prstGeom>
        </p:spPr>
        <p:txBody>
          <a:bodyPr vert="horz" lIns="91440" tIns="45720" rIns="91440" bIns="0" rtlCol="0" anchor="t">
            <a:noAutofit/>
          </a:bodyPr>
          <a:lstStyle>
            <a:lvl1pPr algn="ctr" defTabSz="914400" rtl="0" eaLnBrk="1" latinLnBrk="0" hangingPunct="1">
              <a:lnSpc>
                <a:spcPct val="90000"/>
              </a:lnSpc>
              <a:spcBef>
                <a:spcPct val="0"/>
              </a:spcBef>
              <a:buNone/>
              <a:defRPr sz="4400" kern="1200">
                <a:solidFill>
                  <a:srgbClr val="0D2142"/>
                </a:solidFill>
                <a:latin typeface="+mj-lt"/>
                <a:ea typeface="+mj-ea"/>
                <a:cs typeface="+mj-cs"/>
              </a:defRPr>
            </a:lvl1pPr>
          </a:lstStyle>
          <a:p>
            <a:r>
              <a:rPr lang="en-US" sz="2800" b="1" dirty="0">
                <a:solidFill>
                  <a:schemeClr val="tx2">
                    <a:lumMod val="90000"/>
                    <a:lumOff val="10000"/>
                  </a:schemeClr>
                </a:solidFill>
              </a:rPr>
              <a:t>Layla </a:t>
            </a:r>
            <a:r>
              <a:rPr lang="en-US" sz="2800" b="1" dirty="0" err="1">
                <a:solidFill>
                  <a:schemeClr val="tx2">
                    <a:lumMod val="90000"/>
                    <a:lumOff val="10000"/>
                  </a:schemeClr>
                </a:solidFill>
              </a:rPr>
              <a:t>Quiñonez</a:t>
            </a:r>
            <a:endParaRPr lang="en-US" sz="2800" b="1" dirty="0">
              <a:solidFill>
                <a:schemeClr val="tx2">
                  <a:lumMod val="90000"/>
                  <a:lumOff val="10000"/>
                </a:schemeClr>
              </a:solidFill>
            </a:endParaRPr>
          </a:p>
        </p:txBody>
      </p:sp>
      <p:sp>
        <p:nvSpPr>
          <p:cNvPr id="8" name="TextBox 7"/>
          <p:cNvSpPr txBox="1"/>
          <p:nvPr/>
        </p:nvSpPr>
        <p:spPr>
          <a:xfrm>
            <a:off x="4190999" y="1347105"/>
            <a:ext cx="6357257" cy="4648199"/>
          </a:xfrm>
          <a:prstGeom prst="rect">
            <a:avLst/>
          </a:prstGeom>
          <a:noFill/>
        </p:spPr>
        <p:txBody>
          <a:bodyPr wrap="square" bIns="0" rtlCol="0">
            <a:noAutofit/>
          </a:bodyPr>
          <a:lstStyle/>
          <a:p>
            <a:pPr marL="342900" indent="-342900">
              <a:lnSpc>
                <a:spcPct val="140000"/>
              </a:lnSpc>
              <a:buClr>
                <a:schemeClr val="tx2">
                  <a:lumMod val="90000"/>
                  <a:lumOff val="10000"/>
                </a:schemeClr>
              </a:buClr>
              <a:buFont typeface="Wingdings" charset="2"/>
              <a:buChar char="Ø"/>
            </a:pPr>
            <a:r>
              <a:rPr lang="en-US" dirty="0" err="1" smtClean="0">
                <a:solidFill>
                  <a:srgbClr val="000000"/>
                </a:solidFill>
              </a:rPr>
              <a:t>Layla</a:t>
            </a:r>
            <a:r>
              <a:rPr lang="en-US" dirty="0" smtClean="0">
                <a:solidFill>
                  <a:srgbClr val="000000"/>
                </a:solidFill>
              </a:rPr>
              <a:t> </a:t>
            </a:r>
            <a:r>
              <a:rPr lang="en-US" dirty="0">
                <a:solidFill>
                  <a:srgbClr val="000000"/>
                </a:solidFill>
              </a:rPr>
              <a:t>enrolled in LaGuardia’s GED program. </a:t>
            </a:r>
            <a:endParaRPr lang="en-US" dirty="0" smtClean="0">
              <a:solidFill>
                <a:srgbClr val="000000"/>
              </a:solidFill>
            </a:endParaRPr>
          </a:p>
          <a:p>
            <a:pPr marL="342900" indent="-342900">
              <a:lnSpc>
                <a:spcPct val="140000"/>
              </a:lnSpc>
              <a:buClr>
                <a:schemeClr val="tx2">
                  <a:lumMod val="90000"/>
                  <a:lumOff val="10000"/>
                </a:schemeClr>
              </a:buClr>
              <a:buFont typeface="Wingdings" charset="2"/>
              <a:buChar char="Ø"/>
            </a:pPr>
            <a:r>
              <a:rPr lang="en-US" dirty="0" smtClean="0">
                <a:solidFill>
                  <a:srgbClr val="000000"/>
                </a:solidFill>
              </a:rPr>
              <a:t>She </a:t>
            </a:r>
            <a:r>
              <a:rPr lang="en-US" dirty="0">
                <a:solidFill>
                  <a:srgbClr val="000000"/>
                </a:solidFill>
              </a:rPr>
              <a:t>finished the program with the </a:t>
            </a:r>
            <a:r>
              <a:rPr lang="en-US" dirty="0">
                <a:solidFill>
                  <a:schemeClr val="accent1"/>
                </a:solidFill>
              </a:rPr>
              <a:t>highest GED score in the state</a:t>
            </a:r>
            <a:r>
              <a:rPr lang="en-US" dirty="0">
                <a:solidFill>
                  <a:srgbClr val="000000"/>
                </a:solidFill>
              </a:rPr>
              <a:t> that year. </a:t>
            </a:r>
            <a:endParaRPr lang="en-US" dirty="0" smtClean="0">
              <a:solidFill>
                <a:srgbClr val="000000"/>
              </a:solidFill>
            </a:endParaRPr>
          </a:p>
          <a:p>
            <a:pPr marL="342900" indent="-342900">
              <a:lnSpc>
                <a:spcPct val="140000"/>
              </a:lnSpc>
              <a:buClr>
                <a:schemeClr val="tx2">
                  <a:lumMod val="90000"/>
                  <a:lumOff val="10000"/>
                </a:schemeClr>
              </a:buClr>
              <a:buFont typeface="Wingdings" charset="2"/>
              <a:buChar char="Ø"/>
            </a:pPr>
            <a:r>
              <a:rPr lang="en-US" dirty="0" smtClean="0">
                <a:solidFill>
                  <a:srgbClr val="000000"/>
                </a:solidFill>
              </a:rPr>
              <a:t>We </a:t>
            </a:r>
            <a:r>
              <a:rPr lang="en-US" dirty="0">
                <a:solidFill>
                  <a:srgbClr val="000000"/>
                </a:solidFill>
              </a:rPr>
              <a:t>encouraged her to continue her studies and with the financial support of public benefits and programs like state based aid and Pell and </a:t>
            </a:r>
            <a:r>
              <a:rPr lang="en-US" dirty="0" smtClean="0">
                <a:solidFill>
                  <a:srgbClr val="000000"/>
                </a:solidFill>
              </a:rPr>
              <a:t>scholarships. </a:t>
            </a:r>
          </a:p>
          <a:p>
            <a:pPr marL="342900" indent="-342900">
              <a:lnSpc>
                <a:spcPct val="140000"/>
              </a:lnSpc>
              <a:buClr>
                <a:schemeClr val="tx2">
                  <a:lumMod val="90000"/>
                  <a:lumOff val="10000"/>
                </a:schemeClr>
              </a:buClr>
              <a:buFont typeface="Wingdings" charset="2"/>
              <a:buChar char="Ø"/>
            </a:pPr>
            <a:r>
              <a:rPr lang="en-US" dirty="0" smtClean="0">
                <a:solidFill>
                  <a:srgbClr val="000000"/>
                </a:solidFill>
              </a:rPr>
              <a:t>She </a:t>
            </a:r>
            <a:r>
              <a:rPr lang="en-US" dirty="0">
                <a:solidFill>
                  <a:srgbClr val="000000"/>
                </a:solidFill>
              </a:rPr>
              <a:t>excelled, </a:t>
            </a:r>
            <a:r>
              <a:rPr lang="en-US" dirty="0">
                <a:solidFill>
                  <a:schemeClr val="accent1"/>
                </a:solidFill>
              </a:rPr>
              <a:t>joined Phi Theta Kappa Honors Society at </a:t>
            </a:r>
            <a:r>
              <a:rPr lang="en-US" dirty="0" smtClean="0">
                <a:solidFill>
                  <a:schemeClr val="accent1"/>
                </a:solidFill>
              </a:rPr>
              <a:t>LaGuardia.</a:t>
            </a:r>
          </a:p>
          <a:p>
            <a:pPr marL="342900" indent="-342900">
              <a:lnSpc>
                <a:spcPct val="140000"/>
              </a:lnSpc>
              <a:buClr>
                <a:schemeClr val="tx2">
                  <a:lumMod val="90000"/>
                  <a:lumOff val="10000"/>
                </a:schemeClr>
              </a:buClr>
              <a:buFont typeface="Wingdings" charset="2"/>
              <a:buChar char="Ø"/>
            </a:pPr>
            <a:r>
              <a:rPr lang="en-US" dirty="0" smtClean="0">
                <a:solidFill>
                  <a:schemeClr val="accent1"/>
                </a:solidFill>
              </a:rPr>
              <a:t>Graduated </a:t>
            </a:r>
            <a:r>
              <a:rPr lang="en-US" dirty="0">
                <a:solidFill>
                  <a:schemeClr val="accent1"/>
                </a:solidFill>
              </a:rPr>
              <a:t>with a 4.0, earned bachelor’s and master’s degrees from NYU</a:t>
            </a:r>
            <a:r>
              <a:rPr lang="en-US" dirty="0">
                <a:solidFill>
                  <a:srgbClr val="000000"/>
                </a:solidFill>
              </a:rPr>
              <a:t> and is </a:t>
            </a:r>
            <a:r>
              <a:rPr lang="en-US" b="1" dirty="0">
                <a:solidFill>
                  <a:schemeClr val="accent1"/>
                </a:solidFill>
              </a:rPr>
              <a:t>now teaching high-school physics</a:t>
            </a:r>
            <a:r>
              <a:rPr lang="en-US" dirty="0" smtClean="0">
                <a:solidFill>
                  <a:srgbClr val="000000"/>
                </a:solidFill>
              </a:rPr>
              <a:t>.</a:t>
            </a:r>
            <a:endParaRPr lang="en-US" dirty="0">
              <a:solidFill>
                <a:srgbClr val="000000"/>
              </a:solidFill>
            </a:endParaRPr>
          </a:p>
        </p:txBody>
      </p:sp>
      <p:sp>
        <p:nvSpPr>
          <p:cNvPr id="9" name="Rectangle 8"/>
          <p:cNvSpPr/>
          <p:nvPr/>
        </p:nvSpPr>
        <p:spPr>
          <a:xfrm flipH="1">
            <a:off x="952501" y="2032904"/>
            <a:ext cx="2743200" cy="1856232"/>
          </a:xfrm>
          <a:prstGeom prst="rect">
            <a:avLst/>
          </a:prstGeom>
          <a:blipFill rotWithShape="1">
            <a:blip r:embed="rId4"/>
            <a:srcRect/>
            <a:stretch>
              <a:fillRect t="-29475" b="-39491"/>
            </a:stretch>
          </a:blipFill>
          <a:ln w="6350" cmpd="sng">
            <a:solidFill>
              <a:schemeClr val="accent1"/>
            </a:solidFill>
          </a:ln>
          <a:effectLst>
            <a:reflection blurRad="6350" stA="50000" endA="300" endPos="5550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64444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sz="4267" b="1" dirty="0" smtClean="0">
                <a:solidFill>
                  <a:schemeClr val="accent5"/>
                </a:solidFill>
              </a:rPr>
              <a:t>Reflections</a:t>
            </a:r>
            <a:r>
              <a:rPr lang="en-US" sz="4267" dirty="0" smtClean="0"/>
              <a:t> </a:t>
            </a:r>
            <a:r>
              <a:rPr lang="en-US" sz="4267" dirty="0" smtClean="0">
                <a:solidFill>
                  <a:schemeClr val="tx2">
                    <a:lumMod val="90000"/>
                    <a:lumOff val="10000"/>
                  </a:schemeClr>
                </a:solidFill>
              </a:rPr>
              <a:t>on Equity Leadership</a:t>
            </a:r>
            <a:endParaRPr lang="en-US" sz="4267" dirty="0">
              <a:solidFill>
                <a:schemeClr val="tx2">
                  <a:lumMod val="90000"/>
                  <a:lumOff val="10000"/>
                </a:schemeClr>
              </a:solidFill>
            </a:endParaRPr>
          </a:p>
        </p:txBody>
      </p:sp>
      <p:sp>
        <p:nvSpPr>
          <p:cNvPr id="2" name="TextBox 1"/>
          <p:cNvSpPr txBox="1"/>
          <p:nvPr/>
        </p:nvSpPr>
        <p:spPr>
          <a:xfrm>
            <a:off x="2116667" y="1938868"/>
            <a:ext cx="8051800" cy="2650066"/>
          </a:xfrm>
          <a:prstGeom prst="rect">
            <a:avLst/>
          </a:prstGeom>
          <a:noFill/>
        </p:spPr>
        <p:txBody>
          <a:bodyPr wrap="square" lIns="0" tIns="0" rIns="0" bIns="0" rtlCol="0">
            <a:noAutofit/>
          </a:bodyPr>
          <a:lstStyle/>
          <a:p>
            <a:pPr marL="514350" indent="-514350">
              <a:lnSpc>
                <a:spcPct val="150000"/>
              </a:lnSpc>
              <a:buClr>
                <a:schemeClr val="accent1"/>
              </a:buClr>
              <a:buFont typeface="+mj-lt"/>
              <a:buAutoNum type="arabicPeriod"/>
            </a:pPr>
            <a:r>
              <a:rPr lang="en-US" sz="2800" dirty="0" smtClean="0"/>
              <a:t>My goal for my campus around issues of equity are?</a:t>
            </a:r>
          </a:p>
          <a:p>
            <a:pPr marL="514350" indent="-514350">
              <a:lnSpc>
                <a:spcPct val="150000"/>
              </a:lnSpc>
              <a:buClr>
                <a:schemeClr val="accent1"/>
              </a:buClr>
              <a:buFont typeface="+mj-lt"/>
              <a:buAutoNum type="arabicPeriod"/>
            </a:pPr>
            <a:r>
              <a:rPr lang="en-US" sz="2800" dirty="0" smtClean="0"/>
              <a:t>The most important individuals with the </a:t>
            </a:r>
            <a:br>
              <a:rPr lang="en-US" sz="2800" dirty="0" smtClean="0"/>
            </a:br>
            <a:r>
              <a:rPr lang="en-US" sz="2800" b="1" dirty="0" smtClean="0">
                <a:solidFill>
                  <a:schemeClr val="accent1"/>
                </a:solidFill>
              </a:rPr>
              <a:t>power to act</a:t>
            </a:r>
            <a:r>
              <a:rPr lang="en-US" sz="2800" dirty="0" smtClean="0"/>
              <a:t> on my goals are…?</a:t>
            </a:r>
          </a:p>
          <a:p>
            <a:pPr marL="514350" indent="-514350">
              <a:lnSpc>
                <a:spcPct val="150000"/>
              </a:lnSpc>
              <a:buClr>
                <a:schemeClr val="accent1"/>
              </a:buClr>
              <a:buFont typeface="+mj-lt"/>
              <a:buAutoNum type="arabicPeriod"/>
            </a:pPr>
            <a:r>
              <a:rPr lang="en-US" sz="2800" dirty="0" smtClean="0"/>
              <a:t>How are they influenced? </a:t>
            </a:r>
            <a:endParaRPr lang="en-US" sz="2800" dirty="0"/>
          </a:p>
        </p:txBody>
      </p:sp>
      <p:pic>
        <p:nvPicPr>
          <p:cNvPr id="27" name="Picture Placeholder 7" descr="DrB_Presentation_Silv-Logo.pdf"/>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8456" t="-6566" r="8456" b="-6566"/>
          <a:stretch/>
        </p:blipFill>
        <p:spPr>
          <a:xfrm>
            <a:off x="10871200" y="5867400"/>
            <a:ext cx="1117600" cy="949960"/>
          </a:xfrm>
        </p:spPr>
      </p:pic>
      <p:sp>
        <p:nvSpPr>
          <p:cNvPr id="5" name="Text Placeholder 4"/>
          <p:cNvSpPr txBox="1">
            <a:spLocks/>
          </p:cNvSpPr>
          <p:nvPr/>
        </p:nvSpPr>
        <p:spPr>
          <a:xfrm>
            <a:off x="646806" y="1282029"/>
            <a:ext cx="9521662" cy="414867"/>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accent5">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accent5">
                    <a:lumMod val="60000"/>
                    <a:lumOff val="40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60000"/>
                    <a:lumOff val="40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60000"/>
                    <a:lumOff val="40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000" b="1" dirty="0" smtClean="0">
                <a:solidFill>
                  <a:schemeClr val="tx2">
                    <a:lumMod val="90000"/>
                    <a:lumOff val="10000"/>
                  </a:schemeClr>
                </a:solidFill>
              </a:rPr>
              <a:t>Page 4 </a:t>
            </a:r>
            <a:r>
              <a:rPr lang="en-US" sz="2000" dirty="0" smtClean="0">
                <a:solidFill>
                  <a:schemeClr val="tx2">
                    <a:lumMod val="90000"/>
                    <a:lumOff val="10000"/>
                  </a:schemeClr>
                </a:solidFill>
              </a:rPr>
              <a:t>of the workbook</a:t>
            </a:r>
          </a:p>
        </p:txBody>
      </p:sp>
    </p:spTree>
    <p:extLst>
      <p:ext uri="{BB962C8B-B14F-4D97-AF65-F5344CB8AC3E}">
        <p14:creationId xmlns:p14="http://schemas.microsoft.com/office/powerpoint/2010/main" val="207257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279400"/>
            <a:ext cx="11480800" cy="769939"/>
          </a:xfrm>
        </p:spPr>
        <p:txBody>
          <a:bodyPr vert="horz" lIns="0" tIns="0" rIns="0" bIns="0" rtlCol="0" anchor="ctr">
            <a:noAutofit/>
          </a:bodyPr>
          <a:lstStyle/>
          <a:p>
            <a:pPr algn="ctr"/>
            <a:r>
              <a:rPr lang="en-US" sz="3467" dirty="0">
                <a:solidFill>
                  <a:srgbClr val="90AD3E"/>
                </a:solidFill>
              </a:rPr>
              <a:t>10 Ways Everyone Can Help</a:t>
            </a:r>
            <a:r>
              <a:rPr lang="en-US" sz="3467" dirty="0"/>
              <a:t> Support Student Success</a:t>
            </a:r>
          </a:p>
        </p:txBody>
      </p:sp>
      <p:sp>
        <p:nvSpPr>
          <p:cNvPr id="3" name="TextBox 2"/>
          <p:cNvSpPr txBox="1"/>
          <p:nvPr/>
        </p:nvSpPr>
        <p:spPr>
          <a:xfrm>
            <a:off x="508000" y="1152975"/>
            <a:ext cx="11379200" cy="4604534"/>
          </a:xfrm>
          <a:prstGeom prst="rect">
            <a:avLst/>
          </a:prstGeom>
          <a:noFill/>
        </p:spPr>
        <p:txBody>
          <a:bodyPr wrap="square" lIns="0" tIns="0" rIns="0" bIns="0" numCol="2" spcCol="182880" rtlCol="0">
            <a:noAutofit/>
          </a:bodyPr>
          <a:lstStyle/>
          <a:p>
            <a:pPr marL="457189" indent="-457189">
              <a:lnSpc>
                <a:spcPct val="150000"/>
              </a:lnSpc>
              <a:buClr>
                <a:srgbClr val="90AD3E"/>
              </a:buClr>
              <a:buFont typeface="+mj-ea"/>
              <a:buAutoNum type="circleNumDbPlain"/>
            </a:pPr>
            <a:r>
              <a:rPr lang="en-US" b="1" dirty="0">
                <a:latin typeface="Times New Roman"/>
              </a:rPr>
              <a:t>Ask students why</a:t>
            </a:r>
            <a:r>
              <a:rPr lang="en-US" dirty="0">
                <a:latin typeface="Times New Roman"/>
              </a:rPr>
              <a:t> they are in college</a:t>
            </a:r>
          </a:p>
          <a:p>
            <a:pPr marL="457189" indent="-457189">
              <a:lnSpc>
                <a:spcPct val="150000"/>
              </a:lnSpc>
              <a:buClr>
                <a:srgbClr val="90AD3E"/>
              </a:buClr>
              <a:buFont typeface="+mj-ea"/>
              <a:buAutoNum type="circleNumDbPlain"/>
            </a:pPr>
            <a:r>
              <a:rPr lang="en-US" b="1" dirty="0">
                <a:latin typeface="Times New Roman"/>
              </a:rPr>
              <a:t>Help students navigate</a:t>
            </a:r>
            <a:r>
              <a:rPr lang="en-US" dirty="0">
                <a:latin typeface="Times New Roman"/>
              </a:rPr>
              <a:t> their way through the different offices, programs and services at the college</a:t>
            </a:r>
          </a:p>
          <a:p>
            <a:pPr marL="457189" indent="-457189">
              <a:lnSpc>
                <a:spcPct val="150000"/>
              </a:lnSpc>
              <a:buClr>
                <a:srgbClr val="90AD3E"/>
              </a:buClr>
              <a:buFont typeface="+mj-ea"/>
              <a:buAutoNum type="circleNumDbPlain"/>
            </a:pPr>
            <a:r>
              <a:rPr lang="en-US" b="1" dirty="0">
                <a:latin typeface="Times New Roman"/>
              </a:rPr>
              <a:t>Connect students with services or resources</a:t>
            </a:r>
            <a:r>
              <a:rPr lang="en-US" dirty="0">
                <a:latin typeface="Times New Roman"/>
              </a:rPr>
              <a:t> that can help them with career exploration, goal selection and ongoing academic assistance</a:t>
            </a:r>
          </a:p>
          <a:p>
            <a:pPr marL="457189" indent="-457189">
              <a:lnSpc>
                <a:spcPct val="150000"/>
              </a:lnSpc>
              <a:buClr>
                <a:srgbClr val="90AD3E"/>
              </a:buClr>
              <a:buFont typeface="+mj-ea"/>
              <a:buAutoNum type="circleNumDbPlain"/>
            </a:pPr>
            <a:r>
              <a:rPr lang="en-US" b="1" dirty="0">
                <a:latin typeface="Times New Roman"/>
              </a:rPr>
              <a:t>Have high expectations</a:t>
            </a:r>
            <a:r>
              <a:rPr lang="en-US" dirty="0">
                <a:latin typeface="Times New Roman"/>
              </a:rPr>
              <a:t> for students and hold them accountable</a:t>
            </a:r>
          </a:p>
          <a:p>
            <a:pPr marL="457189" indent="-457189">
              <a:lnSpc>
                <a:spcPct val="150000"/>
              </a:lnSpc>
              <a:buClr>
                <a:srgbClr val="90AD3E"/>
              </a:buClr>
              <a:buFont typeface="+mj-ea"/>
              <a:buAutoNum type="circleNumDbPlain"/>
            </a:pPr>
            <a:r>
              <a:rPr lang="en-US" b="1" dirty="0">
                <a:latin typeface="Times New Roman"/>
              </a:rPr>
              <a:t>Ask students for feedback</a:t>
            </a:r>
            <a:r>
              <a:rPr lang="en-US" dirty="0">
                <a:latin typeface="Times New Roman"/>
              </a:rPr>
              <a:t> about their experience, including what works, what ne</a:t>
            </a:r>
            <a:r>
              <a:rPr lang="en-US" dirty="0">
                <a:solidFill>
                  <a:srgbClr val="000000"/>
                </a:solidFill>
                <a:latin typeface="Times New Roman"/>
              </a:rPr>
              <a:t>eds improvement and what’s missing</a:t>
            </a:r>
          </a:p>
          <a:p>
            <a:pPr marL="457189" indent="-457189">
              <a:lnSpc>
                <a:spcPct val="150000"/>
              </a:lnSpc>
              <a:buClr>
                <a:srgbClr val="90AD3E"/>
              </a:buClr>
              <a:buFont typeface="+mj-ea"/>
              <a:buAutoNum type="circleNumDbPlain"/>
            </a:pPr>
            <a:r>
              <a:rPr lang="en-US" b="1" dirty="0">
                <a:solidFill>
                  <a:srgbClr val="000000"/>
                </a:solidFill>
                <a:latin typeface="Times New Roman"/>
              </a:rPr>
              <a:t>Encourage participation</a:t>
            </a:r>
            <a:r>
              <a:rPr lang="en-US" dirty="0">
                <a:solidFill>
                  <a:srgbClr val="000000"/>
                </a:solidFill>
                <a:latin typeface="Times New Roman"/>
              </a:rPr>
              <a:t> in out-of-class activities</a:t>
            </a:r>
          </a:p>
          <a:p>
            <a:pPr marL="457189" indent="-457189">
              <a:lnSpc>
                <a:spcPct val="150000"/>
              </a:lnSpc>
              <a:buClr>
                <a:srgbClr val="90AD3E"/>
              </a:buClr>
              <a:buFont typeface="+mj-ea"/>
              <a:buAutoNum type="circleNumDbPlain"/>
            </a:pPr>
            <a:r>
              <a:rPr lang="en-US" b="1" dirty="0">
                <a:solidFill>
                  <a:srgbClr val="000000"/>
                </a:solidFill>
                <a:latin typeface="Times New Roman"/>
              </a:rPr>
              <a:t>Help students build</a:t>
            </a:r>
            <a:r>
              <a:rPr lang="en-US" dirty="0">
                <a:solidFill>
                  <a:srgbClr val="000000"/>
                </a:solidFill>
                <a:latin typeface="Times New Roman"/>
              </a:rPr>
              <a:t> peer support networks</a:t>
            </a:r>
          </a:p>
          <a:p>
            <a:pPr marL="457189" indent="-457189">
              <a:lnSpc>
                <a:spcPct val="150000"/>
              </a:lnSpc>
              <a:buClr>
                <a:srgbClr val="90AD3E"/>
              </a:buClr>
              <a:buFont typeface="+mj-ea"/>
              <a:buAutoNum type="circleNumDbPlain"/>
            </a:pPr>
            <a:r>
              <a:rPr lang="en-US" b="1" dirty="0">
                <a:solidFill>
                  <a:srgbClr val="000000"/>
                </a:solidFill>
                <a:latin typeface="Times New Roman"/>
              </a:rPr>
              <a:t>Show students that you are proud</a:t>
            </a:r>
            <a:r>
              <a:rPr lang="en-US" dirty="0">
                <a:solidFill>
                  <a:srgbClr val="000000"/>
                </a:solidFill>
                <a:latin typeface="Times New Roman"/>
              </a:rPr>
              <a:t> to work at your institution and that they should be proud to be enrolled at your community college</a:t>
            </a:r>
          </a:p>
          <a:p>
            <a:pPr marL="457189" indent="-457189">
              <a:lnSpc>
                <a:spcPct val="150000"/>
              </a:lnSpc>
              <a:buClr>
                <a:srgbClr val="90AD3E"/>
              </a:buClr>
              <a:buFont typeface="+mj-ea"/>
              <a:buAutoNum type="circleNumDbPlain"/>
            </a:pPr>
            <a:r>
              <a:rPr lang="en-US" b="1" dirty="0">
                <a:solidFill>
                  <a:srgbClr val="000000"/>
                </a:solidFill>
                <a:latin typeface="Times New Roman"/>
              </a:rPr>
              <a:t>Recognize</a:t>
            </a:r>
            <a:r>
              <a:rPr lang="en-US" dirty="0">
                <a:solidFill>
                  <a:srgbClr val="000000"/>
                </a:solidFill>
                <a:latin typeface="Times New Roman"/>
              </a:rPr>
              <a:t> the value of students’ talents, abilities, skills and experiences </a:t>
            </a:r>
            <a:r>
              <a:rPr lang="en-US" b="1" dirty="0">
                <a:solidFill>
                  <a:srgbClr val="000000"/>
                </a:solidFill>
                <a:latin typeface="Times New Roman"/>
              </a:rPr>
              <a:t>and connect </a:t>
            </a:r>
            <a:r>
              <a:rPr lang="en-US" dirty="0">
                <a:solidFill>
                  <a:srgbClr val="000000"/>
                </a:solidFill>
                <a:latin typeface="Times New Roman"/>
              </a:rPr>
              <a:t>them with opportunities to contribute</a:t>
            </a:r>
          </a:p>
          <a:p>
            <a:pPr marL="457189" indent="-457189">
              <a:lnSpc>
                <a:spcPct val="150000"/>
              </a:lnSpc>
              <a:buClr>
                <a:srgbClr val="90AD3E"/>
              </a:buClr>
              <a:buFont typeface="+mj-ea"/>
              <a:buAutoNum type="circleNumDbPlain"/>
            </a:pPr>
            <a:r>
              <a:rPr lang="en-US" b="1" dirty="0">
                <a:solidFill>
                  <a:srgbClr val="000000"/>
                </a:solidFill>
                <a:latin typeface="Times New Roman"/>
              </a:rPr>
              <a:t>Communicate and demonstrat</a:t>
            </a:r>
            <a:r>
              <a:rPr lang="en-US" dirty="0">
                <a:solidFill>
                  <a:srgbClr val="000000"/>
                </a:solidFill>
                <a:latin typeface="Times New Roman"/>
              </a:rPr>
              <a:t>e to students that you care about their </a:t>
            </a:r>
            <a:r>
              <a:rPr lang="en-US" dirty="0" smtClean="0">
                <a:solidFill>
                  <a:srgbClr val="000000"/>
                </a:solidFill>
                <a:latin typeface="Times New Roman"/>
              </a:rPr>
              <a:t>success</a:t>
            </a:r>
          </a:p>
        </p:txBody>
      </p:sp>
      <p:pic>
        <p:nvPicPr>
          <p:cNvPr id="4" name="Picture Placeholder 7" descr="DrB_Presentation_Silv-Logo.pdf"/>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8456" t="-6566" r="8456" b="-6566"/>
          <a:stretch/>
        </p:blipFill>
        <p:spPr>
          <a:xfrm>
            <a:off x="10871200" y="5867400"/>
            <a:ext cx="1117600" cy="949960"/>
          </a:xfrm>
        </p:spPr>
      </p:pic>
      <p:sp>
        <p:nvSpPr>
          <p:cNvPr id="5" name="Rectangle 4"/>
          <p:cNvSpPr/>
          <p:nvPr/>
        </p:nvSpPr>
        <p:spPr>
          <a:xfrm>
            <a:off x="410118" y="6052335"/>
            <a:ext cx="10235361" cy="303929"/>
          </a:xfrm>
          <a:prstGeom prst="rect">
            <a:avLst/>
          </a:prstGeom>
        </p:spPr>
        <p:txBody>
          <a:bodyPr wrap="square" anchor="ctr">
            <a:spAutoFit/>
          </a:bodyPr>
          <a:lstStyle/>
          <a:p>
            <a:pPr algn="ctr">
              <a:lnSpc>
                <a:spcPct val="130000"/>
              </a:lnSpc>
              <a:buClr>
                <a:srgbClr val="90AD3E"/>
              </a:buClr>
            </a:pPr>
            <a:r>
              <a:rPr lang="en-US" sz="1100" i="1" dirty="0">
                <a:solidFill>
                  <a:schemeClr val="bg1">
                    <a:lumMod val="50000"/>
                  </a:schemeClr>
                </a:solidFill>
              </a:rPr>
              <a:t>Source: Student Support (Re)defined The RP Group</a:t>
            </a:r>
          </a:p>
        </p:txBody>
      </p:sp>
    </p:spTree>
    <p:extLst>
      <p:ext uri="{BB962C8B-B14F-4D97-AF65-F5344CB8AC3E}">
        <p14:creationId xmlns:p14="http://schemas.microsoft.com/office/powerpoint/2010/main" val="411403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1752"/>
            <a:ext cx="11582400" cy="777240"/>
          </a:xfrm>
        </p:spPr>
        <p:txBody>
          <a:bodyPr>
            <a:normAutofit/>
          </a:bodyPr>
          <a:lstStyle/>
          <a:p>
            <a:r>
              <a:rPr lang="en-US" sz="4000" dirty="0" smtClean="0">
                <a:solidFill>
                  <a:schemeClr val="tx2">
                    <a:lumMod val="90000"/>
                    <a:lumOff val="10000"/>
                  </a:schemeClr>
                </a:solidFill>
              </a:rPr>
              <a:t>Becoming A </a:t>
            </a:r>
            <a:r>
              <a:rPr lang="en-US" sz="4000" b="1" dirty="0" smtClean="0">
                <a:solidFill>
                  <a:schemeClr val="accent5"/>
                </a:solidFill>
              </a:rPr>
              <a:t>Student Ready College</a:t>
            </a:r>
            <a:endParaRPr lang="en-US" sz="4000" b="1" dirty="0">
              <a:solidFill>
                <a:schemeClr val="accent5"/>
              </a:solidFill>
            </a:endParaRPr>
          </a:p>
        </p:txBody>
      </p:sp>
      <p:sp>
        <p:nvSpPr>
          <p:cNvPr id="4" name="AutoShape 2" descr="Image result for becoming a student ready college"/>
          <p:cNvSpPr>
            <a:spLocks noChangeAspect="1" noChangeArrowheads="1"/>
          </p:cNvSpPr>
          <p:nvPr/>
        </p:nvSpPr>
        <p:spPr bwMode="auto">
          <a:xfrm>
            <a:off x="1906680" y="1839909"/>
            <a:ext cx="2941258" cy="2941267"/>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4093896" y="1750959"/>
            <a:ext cx="6096000" cy="3431709"/>
          </a:xfrm>
          <a:prstGeom prst="rect">
            <a:avLst/>
          </a:prstGeom>
        </p:spPr>
        <p:txBody>
          <a:bodyPr>
            <a:spAutoFit/>
          </a:bodyPr>
          <a:lstStyle/>
          <a:p>
            <a:pPr>
              <a:lnSpc>
                <a:spcPct val="130000"/>
              </a:lnSpc>
            </a:pPr>
            <a:r>
              <a:rPr lang="en-US" sz="2800" dirty="0" smtClean="0">
                <a:effectLst/>
                <a:ea typeface="Calibri" panose="020F0502020204030204" pitchFamily="34" charset="0"/>
              </a:rPr>
              <a:t>A student-ready college has been defined as </a:t>
            </a:r>
            <a:r>
              <a:rPr lang="en-US" sz="2800" dirty="0" smtClean="0">
                <a:solidFill>
                  <a:schemeClr val="accent1"/>
                </a:solidFill>
                <a:effectLst/>
                <a:ea typeface="Calibri" panose="020F0502020204030204" pitchFamily="34" charset="0"/>
              </a:rPr>
              <a:t>one that strategically and holistically advances student success</a:t>
            </a:r>
            <a:r>
              <a:rPr lang="en-US" sz="2800" dirty="0" smtClean="0">
                <a:effectLst/>
                <a:ea typeface="Calibri" panose="020F0502020204030204" pitchFamily="34" charset="0"/>
              </a:rPr>
              <a:t>, and works tirelessly to educate all students for civic and economic participation in a global, interconnected society.</a:t>
            </a:r>
            <a:endParaRPr lang="en-US" sz="2800" dirty="0"/>
          </a:p>
        </p:txBody>
      </p:sp>
      <p:pic>
        <p:nvPicPr>
          <p:cNvPr id="3" name="Picture 2" descr="Book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7092" y="1858439"/>
            <a:ext cx="2212848" cy="3340608"/>
          </a:xfrm>
          <a:prstGeom prst="rect">
            <a:avLst/>
          </a:prstGeom>
          <a:ln w="12700" cmpd="sng">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p:spPr>
      </p:pic>
      <p:pic>
        <p:nvPicPr>
          <p:cNvPr id="10" name="Picture Placeholder 7" descr="DrB_Presentation_Silv-Logo.pdf"/>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8456" t="-6566" r="8456" b="-6566"/>
          <a:stretch/>
        </p:blipFill>
        <p:spPr>
          <a:xfrm>
            <a:off x="10871200" y="5867400"/>
            <a:ext cx="1117600" cy="949960"/>
          </a:xfrm>
        </p:spPr>
      </p:pic>
    </p:spTree>
    <p:extLst>
      <p:ext uri="{BB962C8B-B14F-4D97-AF65-F5344CB8AC3E}">
        <p14:creationId xmlns:p14="http://schemas.microsoft.com/office/powerpoint/2010/main" val="32543635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1620"/>
            <a:ext cx="11582400" cy="776608"/>
          </a:xfrm>
        </p:spPr>
        <p:txBody>
          <a:bodyPr>
            <a:noAutofit/>
          </a:bodyPr>
          <a:lstStyle/>
          <a:p>
            <a:pPr algn="ctr"/>
            <a:r>
              <a:rPr lang="en-US" sz="4000" b="1" dirty="0">
                <a:solidFill>
                  <a:srgbClr val="7EB606"/>
                </a:solidFill>
              </a:rPr>
              <a:t>6 Factors </a:t>
            </a:r>
            <a:r>
              <a:rPr lang="en-US" sz="3600" dirty="0"/>
              <a:t>That Contribute To </a:t>
            </a:r>
            <a:r>
              <a:rPr lang="en-US" sz="3600" dirty="0" smtClean="0"/>
              <a:t>Being Student Ready </a:t>
            </a:r>
            <a:endParaRPr lang="en-US" sz="3600" dirty="0"/>
          </a:p>
        </p:txBody>
      </p:sp>
      <p:grpSp>
        <p:nvGrpSpPr>
          <p:cNvPr id="39" name="Group 38"/>
          <p:cNvGrpSpPr/>
          <p:nvPr/>
        </p:nvGrpSpPr>
        <p:grpSpPr>
          <a:xfrm>
            <a:off x="1219200" y="2204795"/>
            <a:ext cx="9753600" cy="1750631"/>
            <a:chOff x="1371600" y="1657350"/>
            <a:chExt cx="7315200" cy="1312973"/>
          </a:xfrm>
        </p:grpSpPr>
        <p:grpSp>
          <p:nvGrpSpPr>
            <p:cNvPr id="23" name="Group 22"/>
            <p:cNvGrpSpPr/>
            <p:nvPr/>
          </p:nvGrpSpPr>
          <p:grpSpPr>
            <a:xfrm>
              <a:off x="1371600" y="1657350"/>
              <a:ext cx="914400" cy="1312973"/>
              <a:chOff x="4114800" y="285750"/>
              <a:chExt cx="914400" cy="1312973"/>
            </a:xfrm>
          </p:grpSpPr>
          <p:pic>
            <p:nvPicPr>
              <p:cNvPr id="10" name="Picture 9" descr="GPS_6-Success-Factors_1 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285750"/>
                <a:ext cx="914400" cy="914400"/>
              </a:xfrm>
              <a:prstGeom prst="rect">
                <a:avLst/>
              </a:prstGeom>
            </p:spPr>
          </p:pic>
          <p:sp>
            <p:nvSpPr>
              <p:cNvPr id="17" name="TextBox 16"/>
              <p:cNvSpPr txBox="1"/>
              <p:nvPr/>
            </p:nvSpPr>
            <p:spPr>
              <a:xfrm>
                <a:off x="4114800" y="1352550"/>
                <a:ext cx="914400" cy="246173"/>
              </a:xfrm>
              <a:prstGeom prst="rect">
                <a:avLst/>
              </a:prstGeom>
              <a:noFill/>
            </p:spPr>
            <p:txBody>
              <a:bodyPr wrap="square" lIns="0" tIns="0" rIns="0" bIns="0" rtlCol="0">
                <a:spAutoFit/>
              </a:bodyPr>
              <a:lstStyle/>
              <a:p>
                <a:pPr algn="ctr"/>
                <a:r>
                  <a:rPr lang="en-US" sz="2133" dirty="0">
                    <a:solidFill>
                      <a:srgbClr val="000000"/>
                    </a:solidFill>
                  </a:rPr>
                  <a:t>Directed</a:t>
                </a:r>
              </a:p>
            </p:txBody>
          </p:sp>
        </p:grpSp>
        <p:grpSp>
          <p:nvGrpSpPr>
            <p:cNvPr id="26" name="Group 25"/>
            <p:cNvGrpSpPr/>
            <p:nvPr/>
          </p:nvGrpSpPr>
          <p:grpSpPr>
            <a:xfrm>
              <a:off x="5212080" y="1657350"/>
              <a:ext cx="914400" cy="1312973"/>
              <a:chOff x="5212080" y="1657350"/>
              <a:chExt cx="914400" cy="1312973"/>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2080" y="1657350"/>
                <a:ext cx="914400" cy="914400"/>
              </a:xfrm>
              <a:prstGeom prst="rect">
                <a:avLst/>
              </a:prstGeom>
            </p:spPr>
          </p:pic>
          <p:sp>
            <p:nvSpPr>
              <p:cNvPr id="18" name="TextBox 17"/>
              <p:cNvSpPr txBox="1"/>
              <p:nvPr/>
            </p:nvSpPr>
            <p:spPr>
              <a:xfrm>
                <a:off x="5212080" y="2724150"/>
                <a:ext cx="914400" cy="246173"/>
              </a:xfrm>
              <a:prstGeom prst="rect">
                <a:avLst/>
              </a:prstGeom>
              <a:noFill/>
            </p:spPr>
            <p:txBody>
              <a:bodyPr wrap="square" lIns="0" tIns="0" rIns="0" bIns="0" rtlCol="0">
                <a:spAutoFit/>
              </a:bodyPr>
              <a:lstStyle/>
              <a:p>
                <a:pPr algn="ctr"/>
                <a:r>
                  <a:rPr lang="en-US" sz="2133" dirty="0">
                    <a:solidFill>
                      <a:srgbClr val="000000"/>
                    </a:solidFill>
                  </a:rPr>
                  <a:t>Engaged</a:t>
                </a:r>
              </a:p>
            </p:txBody>
          </p:sp>
        </p:grpSp>
        <p:grpSp>
          <p:nvGrpSpPr>
            <p:cNvPr id="24" name="Group 23"/>
            <p:cNvGrpSpPr/>
            <p:nvPr/>
          </p:nvGrpSpPr>
          <p:grpSpPr>
            <a:xfrm>
              <a:off x="6492240" y="1657350"/>
              <a:ext cx="914400" cy="1312973"/>
              <a:chOff x="6492240" y="1657350"/>
              <a:chExt cx="914400" cy="1312973"/>
            </a:xfrm>
          </p:grpSpPr>
          <p:pic>
            <p:nvPicPr>
              <p:cNvPr id="14" name="Picture 13" descr="GPS_6-Success-Factors_1 5.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2240" y="1657350"/>
                <a:ext cx="914400" cy="914400"/>
              </a:xfrm>
              <a:prstGeom prst="rect">
                <a:avLst/>
              </a:prstGeom>
            </p:spPr>
          </p:pic>
          <p:sp>
            <p:nvSpPr>
              <p:cNvPr id="19" name="TextBox 18"/>
              <p:cNvSpPr txBox="1"/>
              <p:nvPr/>
            </p:nvSpPr>
            <p:spPr>
              <a:xfrm>
                <a:off x="6492240" y="2724150"/>
                <a:ext cx="914400" cy="246173"/>
              </a:xfrm>
              <a:prstGeom prst="rect">
                <a:avLst/>
              </a:prstGeom>
              <a:noFill/>
            </p:spPr>
            <p:txBody>
              <a:bodyPr wrap="square" lIns="0" tIns="0" rIns="0" bIns="0" rtlCol="0">
                <a:spAutoFit/>
              </a:bodyPr>
              <a:lstStyle/>
              <a:p>
                <a:pPr algn="ctr"/>
                <a:r>
                  <a:rPr lang="en-US" sz="2133" dirty="0">
                    <a:solidFill>
                      <a:srgbClr val="000000"/>
                    </a:solidFill>
                  </a:rPr>
                  <a:t>Connected</a:t>
                </a:r>
              </a:p>
            </p:txBody>
          </p:sp>
        </p:grpSp>
        <p:grpSp>
          <p:nvGrpSpPr>
            <p:cNvPr id="27" name="Group 26"/>
            <p:cNvGrpSpPr/>
            <p:nvPr/>
          </p:nvGrpSpPr>
          <p:grpSpPr>
            <a:xfrm>
              <a:off x="3931920" y="1657350"/>
              <a:ext cx="914400" cy="1312973"/>
              <a:chOff x="3931920" y="1657350"/>
              <a:chExt cx="914400" cy="1312973"/>
            </a:xfrm>
          </p:grpSpPr>
          <p:pic>
            <p:nvPicPr>
              <p:cNvPr id="12" name="Picture 11" descr="GPS_6-Success-Factors_1 3.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1920" y="1657350"/>
                <a:ext cx="914400" cy="914400"/>
              </a:xfrm>
              <a:prstGeom prst="rect">
                <a:avLst/>
              </a:prstGeom>
            </p:spPr>
          </p:pic>
          <p:sp>
            <p:nvSpPr>
              <p:cNvPr id="20" name="TextBox 19"/>
              <p:cNvSpPr txBox="1"/>
              <p:nvPr/>
            </p:nvSpPr>
            <p:spPr>
              <a:xfrm>
                <a:off x="3931920" y="2724150"/>
                <a:ext cx="914400" cy="246173"/>
              </a:xfrm>
              <a:prstGeom prst="rect">
                <a:avLst/>
              </a:prstGeom>
              <a:noFill/>
            </p:spPr>
            <p:txBody>
              <a:bodyPr wrap="square" lIns="0" tIns="0" rIns="0" bIns="0" rtlCol="0">
                <a:spAutoFit/>
              </a:bodyPr>
              <a:lstStyle/>
              <a:p>
                <a:pPr algn="ctr"/>
                <a:r>
                  <a:rPr lang="en-US" sz="2133" dirty="0">
                    <a:solidFill>
                      <a:srgbClr val="000000"/>
                    </a:solidFill>
                  </a:rPr>
                  <a:t>Nurtured</a:t>
                </a:r>
              </a:p>
            </p:txBody>
          </p:sp>
        </p:grpSp>
        <p:grpSp>
          <p:nvGrpSpPr>
            <p:cNvPr id="25" name="Group 24"/>
            <p:cNvGrpSpPr/>
            <p:nvPr/>
          </p:nvGrpSpPr>
          <p:grpSpPr>
            <a:xfrm>
              <a:off x="7772400" y="1657350"/>
              <a:ext cx="914400" cy="1312973"/>
              <a:chOff x="7772400" y="1657350"/>
              <a:chExt cx="914400" cy="1312973"/>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2400" y="1657350"/>
                <a:ext cx="914400" cy="914400"/>
              </a:xfrm>
              <a:prstGeom prst="rect">
                <a:avLst/>
              </a:prstGeom>
            </p:spPr>
          </p:pic>
          <p:sp>
            <p:nvSpPr>
              <p:cNvPr id="21" name="TextBox 20"/>
              <p:cNvSpPr txBox="1"/>
              <p:nvPr/>
            </p:nvSpPr>
            <p:spPr>
              <a:xfrm>
                <a:off x="7772400" y="2724150"/>
                <a:ext cx="914400" cy="246173"/>
              </a:xfrm>
              <a:prstGeom prst="rect">
                <a:avLst/>
              </a:prstGeom>
              <a:noFill/>
            </p:spPr>
            <p:txBody>
              <a:bodyPr wrap="square" lIns="0" tIns="0" rIns="0" bIns="0" rtlCol="0">
                <a:spAutoFit/>
              </a:bodyPr>
              <a:lstStyle/>
              <a:p>
                <a:pPr algn="ctr"/>
                <a:r>
                  <a:rPr lang="en-US" sz="2133" dirty="0">
                    <a:solidFill>
                      <a:srgbClr val="000000"/>
                    </a:solidFill>
                  </a:rPr>
                  <a:t>Valued</a:t>
                </a:r>
              </a:p>
            </p:txBody>
          </p:sp>
        </p:grpSp>
        <p:grpSp>
          <p:nvGrpSpPr>
            <p:cNvPr id="28" name="Group 27"/>
            <p:cNvGrpSpPr/>
            <p:nvPr/>
          </p:nvGrpSpPr>
          <p:grpSpPr>
            <a:xfrm>
              <a:off x="2651760" y="1657350"/>
              <a:ext cx="914400" cy="1312973"/>
              <a:chOff x="2651760" y="1657350"/>
              <a:chExt cx="914400" cy="1312973"/>
            </a:xfrm>
          </p:grpSpPr>
          <p:pic>
            <p:nvPicPr>
              <p:cNvPr id="11" name="Picture 10" descr="GPS_6-Success-Factors_1 2.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51760" y="1657350"/>
                <a:ext cx="914400" cy="914400"/>
              </a:xfrm>
              <a:prstGeom prst="rect">
                <a:avLst/>
              </a:prstGeom>
            </p:spPr>
          </p:pic>
          <p:sp>
            <p:nvSpPr>
              <p:cNvPr id="22" name="TextBox 21"/>
              <p:cNvSpPr txBox="1"/>
              <p:nvPr/>
            </p:nvSpPr>
            <p:spPr>
              <a:xfrm>
                <a:off x="2651760" y="2724150"/>
                <a:ext cx="914400" cy="246173"/>
              </a:xfrm>
              <a:prstGeom prst="rect">
                <a:avLst/>
              </a:prstGeom>
              <a:noFill/>
            </p:spPr>
            <p:txBody>
              <a:bodyPr wrap="square" lIns="0" tIns="0" rIns="0" bIns="0" rtlCol="0">
                <a:spAutoFit/>
              </a:bodyPr>
              <a:lstStyle/>
              <a:p>
                <a:pPr algn="ctr"/>
                <a:r>
                  <a:rPr lang="en-US" sz="2133" dirty="0">
                    <a:solidFill>
                      <a:srgbClr val="000000"/>
                    </a:solidFill>
                  </a:rPr>
                  <a:t>Focused</a:t>
                </a:r>
              </a:p>
            </p:txBody>
          </p:sp>
        </p:grpSp>
        <p:cxnSp>
          <p:nvCxnSpPr>
            <p:cNvPr id="30" name="Straight Connector 29"/>
            <p:cNvCxnSpPr>
              <a:stCxn id="10" idx="3"/>
              <a:endCxn id="11" idx="1"/>
            </p:cNvCxnSpPr>
            <p:nvPr/>
          </p:nvCxnSpPr>
          <p:spPr>
            <a:xfrm>
              <a:off x="2286000" y="2114550"/>
              <a:ext cx="365760" cy="0"/>
            </a:xfrm>
            <a:prstGeom prst="line">
              <a:avLst/>
            </a:prstGeom>
            <a:ln w="6350" cmpd="sng">
              <a:solidFill>
                <a:schemeClr val="bg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11" idx="3"/>
              <a:endCxn id="12" idx="1"/>
            </p:cNvCxnSpPr>
            <p:nvPr/>
          </p:nvCxnSpPr>
          <p:spPr>
            <a:xfrm>
              <a:off x="3566160" y="2114550"/>
              <a:ext cx="365760" cy="0"/>
            </a:xfrm>
            <a:prstGeom prst="line">
              <a:avLst/>
            </a:prstGeom>
            <a:ln w="6350" cmpd="sng">
              <a:solidFill>
                <a:schemeClr val="bg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2" idx="3"/>
              <a:endCxn id="15" idx="1"/>
            </p:cNvCxnSpPr>
            <p:nvPr/>
          </p:nvCxnSpPr>
          <p:spPr>
            <a:xfrm>
              <a:off x="4846320" y="2114550"/>
              <a:ext cx="365760" cy="0"/>
            </a:xfrm>
            <a:prstGeom prst="line">
              <a:avLst/>
            </a:prstGeom>
            <a:ln w="6350" cmpd="sng">
              <a:solidFill>
                <a:schemeClr val="bg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5" idx="3"/>
              <a:endCxn id="14" idx="1"/>
            </p:cNvCxnSpPr>
            <p:nvPr/>
          </p:nvCxnSpPr>
          <p:spPr>
            <a:xfrm>
              <a:off x="6126480" y="2114550"/>
              <a:ext cx="365760" cy="0"/>
            </a:xfrm>
            <a:prstGeom prst="line">
              <a:avLst/>
            </a:prstGeom>
            <a:ln w="6350" cmpd="sng">
              <a:solidFill>
                <a:schemeClr val="bg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14" idx="3"/>
              <a:endCxn id="13" idx="1"/>
            </p:cNvCxnSpPr>
            <p:nvPr/>
          </p:nvCxnSpPr>
          <p:spPr>
            <a:xfrm>
              <a:off x="7406640" y="2114550"/>
              <a:ext cx="365760" cy="0"/>
            </a:xfrm>
            <a:prstGeom prst="line">
              <a:avLst/>
            </a:prstGeom>
            <a:ln w="6350" cmpd="sng">
              <a:solidFill>
                <a:schemeClr val="bg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grpSp>
      <p:pic>
        <p:nvPicPr>
          <p:cNvPr id="29" name="Picture Placeholder 7" descr="DrB_Presentation_Silv-Logo.pdf"/>
          <p:cNvPicPr>
            <a:picLocks noGrp="1" noChangeAspect="1"/>
          </p:cNvPicPr>
          <p:nvPr>
            <p:ph type="pic" sz="quarter" idx="10"/>
          </p:nvPr>
        </p:nvPicPr>
        <p:blipFill rotWithShape="1">
          <a:blip r:embed="rId9" cstate="print">
            <a:extLst>
              <a:ext uri="{28A0092B-C50C-407E-A947-70E740481C1C}">
                <a14:useLocalDpi xmlns:a14="http://schemas.microsoft.com/office/drawing/2010/main" val="0"/>
              </a:ext>
            </a:extLst>
          </a:blip>
          <a:srcRect l="8456" t="-6566" r="8456" b="-6566"/>
          <a:stretch/>
        </p:blipFill>
        <p:spPr>
          <a:xfrm>
            <a:off x="10871200" y="5867400"/>
            <a:ext cx="1117600" cy="949960"/>
          </a:xfrm>
        </p:spPr>
      </p:pic>
      <p:sp>
        <p:nvSpPr>
          <p:cNvPr id="3" name="TextBox 2"/>
          <p:cNvSpPr txBox="1"/>
          <p:nvPr/>
        </p:nvSpPr>
        <p:spPr>
          <a:xfrm>
            <a:off x="1217050" y="4251789"/>
            <a:ext cx="9022047" cy="276999"/>
          </a:xfrm>
          <a:prstGeom prst="rect">
            <a:avLst/>
          </a:prstGeom>
          <a:noFill/>
        </p:spPr>
        <p:txBody>
          <a:bodyPr wrap="square" rtlCol="0">
            <a:spAutoFit/>
          </a:bodyPr>
          <a:lstStyle/>
          <a:p>
            <a:pPr algn="ctr"/>
            <a:r>
              <a:rPr lang="en-US" sz="1200" i="1" dirty="0" smtClean="0">
                <a:solidFill>
                  <a:schemeClr val="bg1">
                    <a:lumMod val="65000"/>
                  </a:schemeClr>
                </a:solidFill>
              </a:rPr>
              <a:t>Source: Student Support (Re)defined – The RP Group </a:t>
            </a:r>
            <a:endParaRPr lang="en-US" sz="1200" i="1" dirty="0">
              <a:solidFill>
                <a:schemeClr val="bg1">
                  <a:lumMod val="65000"/>
                </a:schemeClr>
              </a:solidFill>
            </a:endParaRPr>
          </a:p>
        </p:txBody>
      </p:sp>
    </p:spTree>
    <p:extLst>
      <p:ext uri="{BB962C8B-B14F-4D97-AF65-F5344CB8AC3E}">
        <p14:creationId xmlns:p14="http://schemas.microsoft.com/office/powerpoint/2010/main" val="17421994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029" y="1567732"/>
            <a:ext cx="11582400" cy="383665"/>
          </a:xfrm>
        </p:spPr>
        <p:txBody>
          <a:bodyPr>
            <a:normAutofit fontScale="90000"/>
          </a:bodyPr>
          <a:lstStyle/>
          <a:p>
            <a:pPr algn="ctr"/>
            <a:r>
              <a:rPr lang="en-US" sz="4267" b="1" dirty="0">
                <a:solidFill>
                  <a:schemeClr val="accent5"/>
                </a:solidFill>
              </a:rPr>
              <a:t>Directed</a:t>
            </a:r>
          </a:p>
        </p:txBody>
      </p:sp>
      <p:grpSp>
        <p:nvGrpSpPr>
          <p:cNvPr id="13" name="Group 12"/>
          <p:cNvGrpSpPr/>
          <p:nvPr/>
        </p:nvGrpSpPr>
        <p:grpSpPr>
          <a:xfrm>
            <a:off x="2438400" y="1986755"/>
            <a:ext cx="7315200" cy="1219200"/>
            <a:chOff x="1828800" y="1490067"/>
            <a:chExt cx="5486400" cy="914400"/>
          </a:xfrm>
        </p:grpSpPr>
        <p:sp>
          <p:nvSpPr>
            <p:cNvPr id="3" name="Rectangle 2"/>
            <p:cNvSpPr/>
            <p:nvPr/>
          </p:nvSpPr>
          <p:spPr>
            <a:xfrm>
              <a:off x="2971800" y="1546652"/>
              <a:ext cx="4343400" cy="715580"/>
            </a:xfrm>
            <a:prstGeom prst="rect">
              <a:avLst/>
            </a:prstGeom>
          </p:spPr>
          <p:txBody>
            <a:bodyPr wrap="square">
              <a:spAutoFit/>
            </a:bodyPr>
            <a:lstStyle/>
            <a:p>
              <a:r>
                <a:rPr lang="en-US" sz="2800" dirty="0"/>
                <a:t>Students have a goal and know how to achieve it.</a:t>
              </a:r>
            </a:p>
          </p:txBody>
        </p:sp>
        <p:pic>
          <p:nvPicPr>
            <p:cNvPr id="5" name="Picture 4" descr="GPS_6-Success-Factors_1 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490067"/>
              <a:ext cx="914400" cy="914400"/>
            </a:xfrm>
            <a:prstGeom prst="rect">
              <a:avLst/>
            </a:prstGeom>
          </p:spPr>
        </p:pic>
      </p:grpSp>
      <p:grpSp>
        <p:nvGrpSpPr>
          <p:cNvPr id="11" name="Group 10"/>
          <p:cNvGrpSpPr/>
          <p:nvPr/>
        </p:nvGrpSpPr>
        <p:grpSpPr>
          <a:xfrm>
            <a:off x="2438400" y="4208725"/>
            <a:ext cx="7315200" cy="1219200"/>
            <a:chOff x="1828800" y="3156545"/>
            <a:chExt cx="5486400" cy="914400"/>
          </a:xfrm>
        </p:grpSpPr>
        <p:sp>
          <p:nvSpPr>
            <p:cNvPr id="9" name="Rectangle 8"/>
            <p:cNvSpPr/>
            <p:nvPr/>
          </p:nvSpPr>
          <p:spPr>
            <a:xfrm>
              <a:off x="2971800" y="3223052"/>
              <a:ext cx="4343400" cy="715580"/>
            </a:xfrm>
            <a:prstGeom prst="rect">
              <a:avLst/>
            </a:prstGeom>
          </p:spPr>
          <p:txBody>
            <a:bodyPr wrap="square">
              <a:spAutoFit/>
            </a:bodyPr>
            <a:lstStyle/>
            <a:p>
              <a:r>
                <a:rPr lang="en-US" sz="2800" dirty="0">
                  <a:solidFill>
                    <a:srgbClr val="000000"/>
                  </a:solidFill>
                </a:rPr>
                <a:t>Students Stay on track – keeping their eyes on the prize</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3156545"/>
              <a:ext cx="914400" cy="914400"/>
            </a:xfrm>
            <a:prstGeom prst="rect">
              <a:avLst/>
            </a:prstGeom>
          </p:spPr>
        </p:pic>
      </p:grpSp>
      <p:pic>
        <p:nvPicPr>
          <p:cNvPr id="14" name="Picture Placeholder 7" descr="DrB_Presentation_Silv-Logo.pdf"/>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l="8456" t="-6566" r="8456" b="-6566"/>
          <a:stretch/>
        </p:blipFill>
        <p:spPr>
          <a:xfrm>
            <a:off x="10871200" y="5867400"/>
            <a:ext cx="1117600" cy="949960"/>
          </a:xfrm>
        </p:spPr>
      </p:pic>
      <p:sp>
        <p:nvSpPr>
          <p:cNvPr id="12" name="Title 1"/>
          <p:cNvSpPr txBox="1">
            <a:spLocks/>
          </p:cNvSpPr>
          <p:nvPr/>
        </p:nvSpPr>
        <p:spPr>
          <a:xfrm>
            <a:off x="304800" y="301620"/>
            <a:ext cx="11582400" cy="77660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0D2142"/>
                </a:solidFill>
                <a:latin typeface="+mj-lt"/>
                <a:ea typeface="+mj-ea"/>
                <a:cs typeface="+mj-cs"/>
              </a:defRPr>
            </a:lvl1pPr>
          </a:lstStyle>
          <a:p>
            <a:r>
              <a:rPr lang="en-US" sz="4000" b="1" dirty="0" smtClean="0">
                <a:solidFill>
                  <a:srgbClr val="7EB606"/>
                </a:solidFill>
              </a:rPr>
              <a:t>6 Factors </a:t>
            </a:r>
            <a:r>
              <a:rPr lang="en-US" sz="3600" dirty="0" smtClean="0">
                <a:solidFill>
                  <a:schemeClr val="tx2">
                    <a:lumMod val="90000"/>
                    <a:lumOff val="10000"/>
                  </a:schemeClr>
                </a:solidFill>
              </a:rPr>
              <a:t>That Contribute To Being Student Ready </a:t>
            </a:r>
            <a:endParaRPr lang="en-US" sz="3600" dirty="0">
              <a:solidFill>
                <a:schemeClr val="tx2">
                  <a:lumMod val="90000"/>
                  <a:lumOff val="10000"/>
                </a:schemeClr>
              </a:solidFill>
            </a:endParaRPr>
          </a:p>
        </p:txBody>
      </p:sp>
      <p:sp>
        <p:nvSpPr>
          <p:cNvPr id="15" name="Title 1"/>
          <p:cNvSpPr txBox="1">
            <a:spLocks/>
          </p:cNvSpPr>
          <p:nvPr/>
        </p:nvSpPr>
        <p:spPr>
          <a:xfrm>
            <a:off x="291572" y="3724190"/>
            <a:ext cx="11582400" cy="44319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0D2142"/>
                </a:solidFill>
                <a:latin typeface="+mj-lt"/>
                <a:ea typeface="+mj-ea"/>
                <a:cs typeface="+mj-cs"/>
              </a:defRPr>
            </a:lvl1pPr>
          </a:lstStyle>
          <a:p>
            <a:r>
              <a:rPr lang="en-US" sz="4267" b="1" dirty="0" smtClean="0">
                <a:solidFill>
                  <a:schemeClr val="accent5"/>
                </a:solidFill>
              </a:rPr>
              <a:t>Focused</a:t>
            </a:r>
            <a:endParaRPr lang="en-US" sz="4267" b="1" dirty="0">
              <a:solidFill>
                <a:schemeClr val="accent5"/>
              </a:solidFill>
            </a:endParaRPr>
          </a:p>
        </p:txBody>
      </p:sp>
    </p:spTree>
    <p:extLst>
      <p:ext uri="{BB962C8B-B14F-4D97-AF65-F5344CB8AC3E}">
        <p14:creationId xmlns:p14="http://schemas.microsoft.com/office/powerpoint/2010/main" val="138623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36220"/>
            <a:ext cx="11582400" cy="529193"/>
          </a:xfrm>
        </p:spPr>
        <p:txBody>
          <a:bodyPr>
            <a:noAutofit/>
          </a:bodyPr>
          <a:lstStyle/>
          <a:p>
            <a:pPr algn="ctr"/>
            <a:r>
              <a:rPr lang="en-US" sz="3800" b="1" dirty="0">
                <a:solidFill>
                  <a:schemeClr val="accent5"/>
                </a:solidFill>
              </a:rPr>
              <a:t>Nurtured</a:t>
            </a:r>
          </a:p>
        </p:txBody>
      </p:sp>
      <p:grpSp>
        <p:nvGrpSpPr>
          <p:cNvPr id="4" name="Group 3"/>
          <p:cNvGrpSpPr/>
          <p:nvPr/>
        </p:nvGrpSpPr>
        <p:grpSpPr>
          <a:xfrm>
            <a:off x="2438400" y="1913775"/>
            <a:ext cx="7315200" cy="1219200"/>
            <a:chOff x="2438400" y="1913775"/>
            <a:chExt cx="7315200" cy="1219200"/>
          </a:xfrm>
        </p:grpSpPr>
        <p:sp>
          <p:nvSpPr>
            <p:cNvPr id="3" name="Rectangle 2"/>
            <p:cNvSpPr/>
            <p:nvPr/>
          </p:nvSpPr>
          <p:spPr>
            <a:xfrm>
              <a:off x="3962400" y="1969378"/>
              <a:ext cx="5791200" cy="954107"/>
            </a:xfrm>
            <a:prstGeom prst="rect">
              <a:avLst/>
            </a:prstGeom>
          </p:spPr>
          <p:txBody>
            <a:bodyPr wrap="square">
              <a:spAutoFit/>
            </a:bodyPr>
            <a:lstStyle/>
            <a:p>
              <a:r>
                <a:rPr lang="en-US" sz="2800" dirty="0">
                  <a:solidFill>
                    <a:srgbClr val="000000"/>
                  </a:solidFill>
                </a:rPr>
                <a:t>Students feel somebody wants and helps them to succeed.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913775"/>
              <a:ext cx="1219200" cy="1219200"/>
            </a:xfrm>
            <a:prstGeom prst="rect">
              <a:avLst/>
            </a:prstGeom>
          </p:spPr>
        </p:pic>
      </p:grpSp>
      <p:sp>
        <p:nvSpPr>
          <p:cNvPr id="6" name="Title 1"/>
          <p:cNvSpPr txBox="1">
            <a:spLocks/>
          </p:cNvSpPr>
          <p:nvPr/>
        </p:nvSpPr>
        <p:spPr>
          <a:xfrm>
            <a:off x="298187" y="3353752"/>
            <a:ext cx="11582400" cy="634588"/>
          </a:xfrm>
          <a:prstGeom prst="rect">
            <a:avLst/>
          </a:prstGeom>
        </p:spPr>
        <p:txBody>
          <a:bodyPr vert="horz" lIns="121920" tIns="60960" rIns="121920" bIns="60960" rtlCol="0" anchor="ctr">
            <a:normAutofit fontScale="92500" lnSpcReduction="10000"/>
          </a:bodyPr>
          <a:lstStyle>
            <a:lvl1pPr algn="ctr" defTabSz="457200" rtl="0" eaLnBrk="1" latinLnBrk="0" hangingPunct="1">
              <a:spcBef>
                <a:spcPct val="0"/>
              </a:spcBef>
              <a:buNone/>
              <a:defRPr sz="2800" b="1" kern="1200">
                <a:solidFill>
                  <a:schemeClr val="accent5"/>
                </a:solidFill>
                <a:latin typeface="+mj-lt"/>
                <a:ea typeface="+mj-ea"/>
                <a:cs typeface="+mj-cs"/>
              </a:defRPr>
            </a:lvl1pPr>
          </a:lstStyle>
          <a:p>
            <a:r>
              <a:rPr lang="en-US" sz="3800" dirty="0">
                <a:solidFill>
                  <a:srgbClr val="7EB606"/>
                </a:solidFill>
              </a:rPr>
              <a:t>Valued</a:t>
            </a:r>
          </a:p>
        </p:txBody>
      </p:sp>
      <p:grpSp>
        <p:nvGrpSpPr>
          <p:cNvPr id="7" name="Group 6"/>
          <p:cNvGrpSpPr/>
          <p:nvPr/>
        </p:nvGrpSpPr>
        <p:grpSpPr>
          <a:xfrm>
            <a:off x="2438400" y="4045471"/>
            <a:ext cx="7721600" cy="1815879"/>
            <a:chOff x="2438400" y="4045471"/>
            <a:chExt cx="7721600" cy="1815879"/>
          </a:xfrm>
        </p:grpSpPr>
        <p:sp>
          <p:nvSpPr>
            <p:cNvPr id="9" name="Rectangle 8"/>
            <p:cNvSpPr/>
            <p:nvPr/>
          </p:nvSpPr>
          <p:spPr>
            <a:xfrm>
              <a:off x="3962400" y="4045471"/>
              <a:ext cx="6197600" cy="1815879"/>
            </a:xfrm>
            <a:prstGeom prst="rect">
              <a:avLst/>
            </a:prstGeom>
          </p:spPr>
          <p:txBody>
            <a:bodyPr wrap="square">
              <a:spAutoFit/>
            </a:bodyPr>
            <a:lstStyle/>
            <a:p>
              <a:r>
                <a:rPr lang="en-US" sz="2800" dirty="0">
                  <a:solidFill>
                    <a:srgbClr val="000000"/>
                  </a:solidFill>
                </a:rPr>
                <a:t>Students’ skills, talents, abilities and experiences are recognized; they have opportunities to contribute on campus and feel their contributions are appreciated.</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4347137"/>
              <a:ext cx="1219200" cy="1219198"/>
            </a:xfrm>
            <a:prstGeom prst="rect">
              <a:avLst/>
            </a:prstGeom>
          </p:spPr>
        </p:pic>
      </p:grpSp>
      <p:pic>
        <p:nvPicPr>
          <p:cNvPr id="11" name="Picture Placeholder 7" descr="DrB_Presentation_Silv-Logo.pdf"/>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l="8456" t="-6566" r="8456" b="-6566"/>
          <a:stretch/>
        </p:blipFill>
        <p:spPr>
          <a:xfrm>
            <a:off x="10871200" y="5867400"/>
            <a:ext cx="1117600" cy="949960"/>
          </a:xfrm>
        </p:spPr>
      </p:pic>
      <p:sp>
        <p:nvSpPr>
          <p:cNvPr id="12" name="Title 1"/>
          <p:cNvSpPr txBox="1">
            <a:spLocks/>
          </p:cNvSpPr>
          <p:nvPr/>
        </p:nvSpPr>
        <p:spPr>
          <a:xfrm>
            <a:off x="304800" y="301620"/>
            <a:ext cx="11582400" cy="77660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0D2142"/>
                </a:solidFill>
                <a:latin typeface="+mj-lt"/>
                <a:ea typeface="+mj-ea"/>
                <a:cs typeface="+mj-cs"/>
              </a:defRPr>
            </a:lvl1pPr>
          </a:lstStyle>
          <a:p>
            <a:r>
              <a:rPr lang="en-US" sz="4000" b="1" dirty="0" smtClean="0">
                <a:solidFill>
                  <a:srgbClr val="7EB606"/>
                </a:solidFill>
              </a:rPr>
              <a:t>6 Factors </a:t>
            </a:r>
            <a:r>
              <a:rPr lang="en-US" sz="3600" dirty="0" smtClean="0">
                <a:solidFill>
                  <a:schemeClr val="tx2">
                    <a:lumMod val="90000"/>
                    <a:lumOff val="10000"/>
                  </a:schemeClr>
                </a:solidFill>
              </a:rPr>
              <a:t>That Contribute To Being Student Ready </a:t>
            </a:r>
            <a:endParaRPr lang="en-US" sz="3600" dirty="0">
              <a:solidFill>
                <a:schemeClr val="tx2">
                  <a:lumMod val="90000"/>
                  <a:lumOff val="10000"/>
                </a:schemeClr>
              </a:solidFill>
            </a:endParaRPr>
          </a:p>
        </p:txBody>
      </p:sp>
    </p:spTree>
    <p:extLst>
      <p:ext uri="{BB962C8B-B14F-4D97-AF65-F5344CB8AC3E}">
        <p14:creationId xmlns:p14="http://schemas.microsoft.com/office/powerpoint/2010/main" val="161395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1431"/>
            <a:ext cx="11582400" cy="555652"/>
          </a:xfrm>
        </p:spPr>
        <p:txBody>
          <a:bodyPr>
            <a:noAutofit/>
          </a:bodyPr>
          <a:lstStyle/>
          <a:p>
            <a:pPr algn="ctr"/>
            <a:r>
              <a:rPr lang="en-US" sz="3800" b="1" dirty="0">
                <a:solidFill>
                  <a:srgbClr val="7EB606"/>
                </a:solidFill>
              </a:rPr>
              <a:t>Connected</a:t>
            </a:r>
          </a:p>
        </p:txBody>
      </p:sp>
      <p:grpSp>
        <p:nvGrpSpPr>
          <p:cNvPr id="4" name="Group 3"/>
          <p:cNvGrpSpPr/>
          <p:nvPr/>
        </p:nvGrpSpPr>
        <p:grpSpPr>
          <a:xfrm>
            <a:off x="2438400" y="2149755"/>
            <a:ext cx="7416800" cy="1219200"/>
            <a:chOff x="1828800" y="1428750"/>
            <a:chExt cx="5562600" cy="914400"/>
          </a:xfrm>
        </p:grpSpPr>
        <p:sp>
          <p:nvSpPr>
            <p:cNvPr id="3" name="Rectangle 2"/>
            <p:cNvSpPr/>
            <p:nvPr/>
          </p:nvSpPr>
          <p:spPr>
            <a:xfrm>
              <a:off x="2971800" y="1470452"/>
              <a:ext cx="4419600" cy="807913"/>
            </a:xfrm>
            <a:prstGeom prst="rect">
              <a:avLst/>
            </a:prstGeom>
          </p:spPr>
          <p:txBody>
            <a:bodyPr wrap="square">
              <a:spAutoFit/>
            </a:bodyPr>
            <a:lstStyle/>
            <a:p>
              <a:r>
                <a:rPr lang="en-US" sz="3200" dirty="0">
                  <a:solidFill>
                    <a:srgbClr val="000000"/>
                  </a:solidFill>
                </a:rPr>
                <a:t>Students feel like they are a part of the college community.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428750"/>
              <a:ext cx="914400" cy="914400"/>
            </a:xfrm>
            <a:prstGeom prst="rect">
              <a:avLst/>
            </a:prstGeom>
          </p:spPr>
        </p:pic>
      </p:grpSp>
      <p:sp>
        <p:nvSpPr>
          <p:cNvPr id="6" name="Title 1"/>
          <p:cNvSpPr txBox="1">
            <a:spLocks/>
          </p:cNvSpPr>
          <p:nvPr/>
        </p:nvSpPr>
        <p:spPr>
          <a:xfrm>
            <a:off x="304800" y="3677889"/>
            <a:ext cx="11582400" cy="59534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2800" b="1" kern="1200">
                <a:solidFill>
                  <a:schemeClr val="accent5"/>
                </a:solidFill>
                <a:latin typeface="+mj-lt"/>
                <a:ea typeface="+mj-ea"/>
                <a:cs typeface="+mj-cs"/>
              </a:defRPr>
            </a:lvl1pPr>
          </a:lstStyle>
          <a:p>
            <a:r>
              <a:rPr lang="en-US" sz="3800" dirty="0">
                <a:solidFill>
                  <a:srgbClr val="7EB606"/>
                </a:solidFill>
              </a:rPr>
              <a:t>Engaged</a:t>
            </a:r>
          </a:p>
        </p:txBody>
      </p:sp>
      <p:grpSp>
        <p:nvGrpSpPr>
          <p:cNvPr id="7" name="Group 6"/>
          <p:cNvGrpSpPr/>
          <p:nvPr/>
        </p:nvGrpSpPr>
        <p:grpSpPr>
          <a:xfrm>
            <a:off x="2438400" y="4384954"/>
            <a:ext cx="7416800" cy="1219200"/>
            <a:chOff x="2438400" y="4384954"/>
            <a:chExt cx="7416800" cy="1219200"/>
          </a:xfrm>
        </p:grpSpPr>
        <p:sp>
          <p:nvSpPr>
            <p:cNvPr id="9" name="Rectangle 8"/>
            <p:cNvSpPr/>
            <p:nvPr/>
          </p:nvSpPr>
          <p:spPr>
            <a:xfrm>
              <a:off x="3962400" y="4440557"/>
              <a:ext cx="5892800" cy="1077217"/>
            </a:xfrm>
            <a:prstGeom prst="rect">
              <a:avLst/>
            </a:prstGeom>
          </p:spPr>
          <p:txBody>
            <a:bodyPr wrap="square">
              <a:spAutoFit/>
            </a:bodyPr>
            <a:lstStyle/>
            <a:p>
              <a:r>
                <a:rPr lang="en-US" sz="3200" dirty="0">
                  <a:solidFill>
                    <a:srgbClr val="000000"/>
                  </a:solidFill>
                </a:rPr>
                <a:t>Students actively participate in class and extracurricular activities.</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4384954"/>
              <a:ext cx="1219200" cy="1219200"/>
            </a:xfrm>
            <a:prstGeom prst="rect">
              <a:avLst/>
            </a:prstGeom>
          </p:spPr>
        </p:pic>
      </p:grpSp>
      <p:pic>
        <p:nvPicPr>
          <p:cNvPr id="12" name="Picture Placeholder 7" descr="DrB_Presentation_Silv-Logo.pdf"/>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l="8456" t="-6566" r="8456" b="-6566"/>
          <a:stretch/>
        </p:blipFill>
        <p:spPr>
          <a:xfrm>
            <a:off x="10871200" y="5867400"/>
            <a:ext cx="1117600" cy="949960"/>
          </a:xfrm>
        </p:spPr>
      </p:pic>
      <p:sp>
        <p:nvSpPr>
          <p:cNvPr id="13" name="Title 1"/>
          <p:cNvSpPr txBox="1">
            <a:spLocks/>
          </p:cNvSpPr>
          <p:nvPr/>
        </p:nvSpPr>
        <p:spPr>
          <a:xfrm>
            <a:off x="304800" y="301620"/>
            <a:ext cx="11582400" cy="77660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0D2142"/>
                </a:solidFill>
                <a:latin typeface="+mj-lt"/>
                <a:ea typeface="+mj-ea"/>
                <a:cs typeface="+mj-cs"/>
              </a:defRPr>
            </a:lvl1pPr>
          </a:lstStyle>
          <a:p>
            <a:r>
              <a:rPr lang="en-US" sz="4000" b="1" dirty="0" smtClean="0">
                <a:solidFill>
                  <a:srgbClr val="7EB606"/>
                </a:solidFill>
              </a:rPr>
              <a:t>6 Factors </a:t>
            </a:r>
            <a:r>
              <a:rPr lang="en-US" sz="3600" dirty="0" smtClean="0">
                <a:solidFill>
                  <a:schemeClr val="tx2">
                    <a:lumMod val="90000"/>
                    <a:lumOff val="10000"/>
                  </a:schemeClr>
                </a:solidFill>
              </a:rPr>
              <a:t>That Contribute To Being Student Ready </a:t>
            </a:r>
            <a:endParaRPr lang="en-US" sz="3600" dirty="0">
              <a:solidFill>
                <a:schemeClr val="tx2">
                  <a:lumMod val="90000"/>
                  <a:lumOff val="10000"/>
                </a:schemeClr>
              </a:solidFill>
            </a:endParaRPr>
          </a:p>
        </p:txBody>
      </p:sp>
    </p:spTree>
    <p:extLst>
      <p:ext uri="{BB962C8B-B14F-4D97-AF65-F5344CB8AC3E}">
        <p14:creationId xmlns:p14="http://schemas.microsoft.com/office/powerpoint/2010/main" val="425309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Temperature Check</a:t>
            </a:r>
            <a:endParaRPr lang="en-US" dirty="0"/>
          </a:p>
        </p:txBody>
      </p:sp>
      <p:sp>
        <p:nvSpPr>
          <p:cNvPr id="5" name="Text Placeholder 4"/>
          <p:cNvSpPr>
            <a:spLocks noGrp="1"/>
          </p:cNvSpPr>
          <p:nvPr>
            <p:ph type="body" sz="quarter" idx="14"/>
          </p:nvPr>
        </p:nvSpPr>
        <p:spPr/>
        <p:txBody>
          <a:bodyPr/>
          <a:lstStyle/>
          <a:p>
            <a:pPr lvl="0"/>
            <a:r>
              <a:rPr lang="en-US" b="1" dirty="0"/>
              <a:t>Supporting Student Success</a:t>
            </a:r>
            <a:r>
              <a:rPr lang="en-US" dirty="0"/>
              <a:t> Institutional Self-Assessment</a:t>
            </a:r>
          </a:p>
          <a:p>
            <a:endParaRPr lang="en-US" dirty="0"/>
          </a:p>
        </p:txBody>
      </p:sp>
      <p:sp>
        <p:nvSpPr>
          <p:cNvPr id="6" name="Text Placeholder 4"/>
          <p:cNvSpPr txBox="1">
            <a:spLocks/>
          </p:cNvSpPr>
          <p:nvPr/>
        </p:nvSpPr>
        <p:spPr>
          <a:xfrm>
            <a:off x="304800" y="4536170"/>
            <a:ext cx="11639550" cy="6556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accent5">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accent5">
                    <a:lumMod val="60000"/>
                    <a:lumOff val="40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60000"/>
                    <a:lumOff val="40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60000"/>
                    <a:lumOff val="40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smtClean="0">
                <a:solidFill>
                  <a:schemeClr val="bg1"/>
                </a:solidFill>
              </a:rPr>
              <a:t>Page 2 </a:t>
            </a:r>
            <a:r>
              <a:rPr lang="en-US" sz="2000" dirty="0" smtClean="0">
                <a:solidFill>
                  <a:schemeClr val="bg1"/>
                </a:solidFill>
              </a:rPr>
              <a:t>of the workbook</a:t>
            </a:r>
          </a:p>
        </p:txBody>
      </p:sp>
    </p:spTree>
    <p:extLst>
      <p:ext uri="{BB962C8B-B14F-4D97-AF65-F5344CB8AC3E}">
        <p14:creationId xmlns:p14="http://schemas.microsoft.com/office/powerpoint/2010/main" val="17896148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1372</TotalTime>
  <Words>1891</Words>
  <Application>Microsoft Macintosh PowerPoint</Application>
  <PresentationFormat>Widescreen</PresentationFormat>
  <Paragraphs>208</Paragraphs>
  <Slides>31</Slides>
  <Notes>27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Calibri</vt:lpstr>
      <vt:lpstr>Times New Roman</vt:lpstr>
      <vt:lpstr>Wingdings</vt:lpstr>
      <vt:lpstr>Arial</vt:lpstr>
      <vt:lpstr>Office Theme</vt:lpstr>
      <vt:lpstr>Are We Student Ready?</vt:lpstr>
      <vt:lpstr>Becoming A Student Ready College</vt:lpstr>
      <vt:lpstr>Our Students: Our Real Success Story</vt:lpstr>
      <vt:lpstr>Becoming A Student Ready College</vt:lpstr>
      <vt:lpstr>6 Factors That Contribute To Being Student Ready </vt:lpstr>
      <vt:lpstr>Directed</vt:lpstr>
      <vt:lpstr>Nurtured</vt:lpstr>
      <vt:lpstr>Connected</vt:lpstr>
      <vt:lpstr>Temperature Check</vt:lpstr>
      <vt:lpstr>Odds Against Them</vt:lpstr>
      <vt:lpstr>What We Know: Tackling The Hierarchy of Needs</vt:lpstr>
      <vt:lpstr>What We Know: Tackling The Hierarchy of Needs</vt:lpstr>
      <vt:lpstr>What We Know: Tackling The Hierarchy of Needs</vt:lpstr>
      <vt:lpstr>What We Know: Psychological Factors</vt:lpstr>
      <vt:lpstr>What We Know: Psychological Factors</vt:lpstr>
      <vt:lpstr>What We Know: Psychological Factors</vt:lpstr>
      <vt:lpstr>What We Think The Enrollment Process Is</vt:lpstr>
      <vt:lpstr>The Student Perspective</vt:lpstr>
      <vt:lpstr>It’s Time To Change</vt:lpstr>
      <vt:lpstr>Entire Student Pathway</vt:lpstr>
      <vt:lpstr>Guided Pathways College</vt:lpstr>
      <vt:lpstr>4 Big Ideas For Redesign</vt:lpstr>
      <vt:lpstr>Reflections on The 4 Big Ideas For Redesign</vt:lpstr>
      <vt:lpstr>Striving For Inclusive Excellence</vt:lpstr>
      <vt:lpstr>What Inclusive Excellence Is NOT:</vt:lpstr>
      <vt:lpstr>What Inclusive Excellence IS:</vt:lpstr>
      <vt:lpstr>Equity Matters</vt:lpstr>
      <vt:lpstr>Center For Urban Education: Inquiry Model</vt:lpstr>
      <vt:lpstr>Becoming An Equity Leader</vt:lpstr>
      <vt:lpstr>Reflections on Equity Leadership</vt:lpstr>
      <vt:lpstr>10 Ways Everyone Can Help Support Student Success</vt:lpstr>
    </vt:vector>
  </TitlesOfParts>
  <Manager/>
  <Company>CUNY LaGuardia Community College</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We Student Ready?</dc:title>
  <dc:subject/>
  <dc:creator>Michael Baston</dc:creator>
  <cp:keywords/>
  <dc:description/>
  <cp:lastModifiedBy>Microsoft Office User</cp:lastModifiedBy>
  <cp:revision>155</cp:revision>
  <cp:lastPrinted>2017-04-26T13:04:08Z</cp:lastPrinted>
  <dcterms:created xsi:type="dcterms:W3CDTF">2017-03-31T00:22:45Z</dcterms:created>
  <dcterms:modified xsi:type="dcterms:W3CDTF">2017-04-26T16:08:29Z</dcterms:modified>
  <cp:category/>
</cp:coreProperties>
</file>